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3.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4.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257" r:id="rId3"/>
    <p:sldId id="259" r:id="rId4"/>
    <p:sldId id="327" r:id="rId5"/>
    <p:sldId id="323" r:id="rId6"/>
    <p:sldId id="272" r:id="rId7"/>
    <p:sldId id="292" r:id="rId8"/>
    <p:sldId id="293" r:id="rId9"/>
    <p:sldId id="282" r:id="rId10"/>
    <p:sldId id="325" r:id="rId11"/>
    <p:sldId id="311" r:id="rId12"/>
    <p:sldId id="326" r:id="rId13"/>
    <p:sldId id="290" r:id="rId14"/>
  </p:sldIdLst>
  <p:sldSz cx="12192000" cy="6858000"/>
  <p:notesSz cx="6888163" cy="1002188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PTAK Nicolas" initials="LN" lastIdx="5" clrIdx="0">
    <p:extLst>
      <p:ext uri="{19B8F6BF-5375-455C-9EA6-DF929625EA0E}">
        <p15:presenceInfo xmlns:p15="http://schemas.microsoft.com/office/powerpoint/2012/main" userId="S-1-5-21-360397554-254878146-1848903544-855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548235"/>
    <a:srgbClr val="FFFFFF"/>
    <a:srgbClr val="D1CFCF"/>
    <a:srgbClr val="E3E2E2"/>
    <a:srgbClr val="908C8C"/>
    <a:srgbClr val="C55A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93" autoAdjust="0"/>
    <p:restoredTop sz="94660"/>
  </p:normalViewPr>
  <p:slideViewPr>
    <p:cSldViewPr snapToGrid="0" showGuides="1">
      <p:cViewPr varScale="1">
        <p:scale>
          <a:sx n="110" d="100"/>
          <a:sy n="110" d="100"/>
        </p:scale>
        <p:origin x="132" y="594"/>
      </p:cViewPr>
      <p:guideLst>
        <p:guide orient="horz" pos="2160"/>
        <p:guide pos="3863"/>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Feuille_de_calcul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Feuille_de_calcul_Microsoft_Excel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package" Target="../embeddings/Feuille_de_calcul_Microsoft_Excel5.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3.xml"/></Relationships>
</file>

<file path=ppt/charts/_rels/chart7.xml.rels><?xml version="1.0" encoding="UTF-8" standalone="yes"?>
<Relationships xmlns="http://schemas.openxmlformats.org/package/2006/relationships"><Relationship Id="rId3" Type="http://schemas.openxmlformats.org/officeDocument/2006/relationships/package" Target="../embeddings/Feuille_de_calcul_Microsoft_Excel6.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4.xml"/></Relationships>
</file>

<file path=ppt/charts/_rels/chart8.xml.rels><?xml version="1.0" encoding="UTF-8" standalone="yes"?>
<Relationships xmlns="http://schemas.openxmlformats.org/package/2006/relationships"><Relationship Id="rId3" Type="http://schemas.openxmlformats.org/officeDocument/2006/relationships/package" Target="../embeddings/Feuille_de_calcul_Microsoft_Excel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b="1" dirty="0" smtClean="0"/>
              <a:t>Les profils</a:t>
            </a:r>
            <a:r>
              <a:rPr lang="fr-FR" b="1" baseline="0" dirty="0" smtClean="0"/>
              <a:t> </a:t>
            </a:r>
            <a:r>
              <a:rPr lang="fr-FR" b="1" dirty="0" smtClean="0"/>
              <a:t>selon le genre</a:t>
            </a:r>
            <a:endParaRPr lang="fr-FR" b="1" dirty="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01-ED44-4D3F-844C-4E5519EF2EB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D44-4D3F-844C-4E5519EF2EB5}"/>
              </c:ext>
            </c:extLst>
          </c:dPt>
          <c:dLbls>
            <c:dLbl>
              <c:idx val="0"/>
              <c:layout>
                <c:manualLayout>
                  <c:x val="-0.13772156605424321"/>
                  <c:y val="-4.6836541265675123E-2"/>
                </c:manualLayout>
              </c:layout>
              <c:tx>
                <c:rich>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fld id="{9C9A96D1-7758-4860-8976-4EEB338D90B6}" type="VALUE">
                      <a:rPr lang="en-US" sz="1200" b="1"/>
                      <a:pPr>
                        <a:defRPr sz="1200" b="1"/>
                      </a:pPr>
                      <a:t>[VALEUR]</a:t>
                    </a:fld>
                    <a:r>
                      <a:rPr lang="en-US" sz="1200" b="1" baseline="0"/>
                      <a:t> </a:t>
                    </a:r>
                  </a:p>
                  <a:p>
                    <a:pPr>
                      <a:defRPr sz="1200" b="1"/>
                    </a:pPr>
                    <a:fld id="{3608E489-502E-4AA2-B876-F15E6F0353F5}" type="PERCENTAGE">
                      <a:rPr lang="en-US" sz="1200" b="1" baseline="0"/>
                      <a:pPr>
                        <a:defRPr sz="1200" b="1"/>
                      </a:pPr>
                      <a:t>[POURCENTAGE]</a:t>
                    </a:fld>
                    <a:endParaRPr lang="fr-F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ED44-4D3F-844C-4E5519EF2EB5}"/>
                </c:ext>
              </c:extLst>
            </c:dLbl>
            <c:dLbl>
              <c:idx val="1"/>
              <c:layout>
                <c:manualLayout>
                  <c:x val="0.121747375328084"/>
                  <c:y val="6.0819116360454943E-2"/>
                </c:manualLayout>
              </c:layout>
              <c:tx>
                <c:rich>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fld id="{864F2EB7-BA58-4A5A-AC63-E0485CE6CA0B}" type="VALUE">
                      <a:rPr lang="en-US" sz="1100" b="1"/>
                      <a:pPr>
                        <a:defRPr sz="1100" b="1"/>
                      </a:pPr>
                      <a:t>[VALEUR]</a:t>
                    </a:fld>
                    <a:r>
                      <a:rPr lang="en-US" sz="1100" b="1" baseline="0"/>
                      <a:t> </a:t>
                    </a:r>
                  </a:p>
                  <a:p>
                    <a:pPr>
                      <a:defRPr sz="1100" b="1"/>
                    </a:pPr>
                    <a:fld id="{445006BA-2AE0-4CD4-BBCF-BA0CACBAD35C}" type="PERCENTAGE">
                      <a:rPr lang="en-US" sz="1100" b="1" baseline="0"/>
                      <a:pPr>
                        <a:defRPr sz="1100" b="1"/>
                      </a:pPr>
                      <a:t>[POURCENTAGE]</a:t>
                    </a:fld>
                    <a:endParaRPr lang="fr-FR"/>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ED44-4D3F-844C-4E5519EF2EB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Résultats!$A$50:$A$51</c:f>
              <c:strCache>
                <c:ptCount val="2"/>
                <c:pt idx="0">
                  <c:v>Femmes</c:v>
                </c:pt>
                <c:pt idx="1">
                  <c:v>Hommes</c:v>
                </c:pt>
              </c:strCache>
            </c:strRef>
          </c:cat>
          <c:val>
            <c:numRef>
              <c:f>Résultats!$B$50:$B$51</c:f>
              <c:numCache>
                <c:formatCode>General</c:formatCode>
                <c:ptCount val="2"/>
                <c:pt idx="0">
                  <c:v>39</c:v>
                </c:pt>
                <c:pt idx="1">
                  <c:v>25</c:v>
                </c:pt>
              </c:numCache>
            </c:numRef>
          </c:val>
          <c:extLst>
            <c:ext xmlns:c16="http://schemas.microsoft.com/office/drawing/2014/chart" uri="{C3380CC4-5D6E-409C-BE32-E72D297353CC}">
              <c16:uniqueId val="{00000004-ED44-4D3F-844C-4E5519EF2EB5}"/>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smtClean="0"/>
              <a:t>Les tranches </a:t>
            </a:r>
            <a:r>
              <a:rPr lang="en-US" b="1" dirty="0" err="1" smtClean="0"/>
              <a:t>d'âge</a:t>
            </a:r>
            <a:endParaRPr lang="en-US" b="1" dirty="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Résultats!$A$91</c:f>
              <c:strCache>
                <c:ptCount val="1"/>
                <c:pt idx="0">
                  <c:v>Nombre</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Résultats!$B$92:$B$100</c:f>
              <c:strCache>
                <c:ptCount val="9"/>
                <c:pt idx="0">
                  <c:v>25-29 ans</c:v>
                </c:pt>
                <c:pt idx="1">
                  <c:v>30-34 ans</c:v>
                </c:pt>
                <c:pt idx="2">
                  <c:v>35-39 ans</c:v>
                </c:pt>
                <c:pt idx="3">
                  <c:v>40 à 44 ans</c:v>
                </c:pt>
                <c:pt idx="4">
                  <c:v>45 à 49 ans</c:v>
                </c:pt>
                <c:pt idx="5">
                  <c:v>50-54 ans</c:v>
                </c:pt>
                <c:pt idx="6">
                  <c:v>55-59 ans</c:v>
                </c:pt>
                <c:pt idx="7">
                  <c:v>60 et +</c:v>
                </c:pt>
                <c:pt idx="8">
                  <c:v>Absence de réponses</c:v>
                </c:pt>
              </c:strCache>
            </c:strRef>
          </c:cat>
          <c:val>
            <c:numRef>
              <c:f>Résultats!$A$92:$A$100</c:f>
              <c:numCache>
                <c:formatCode>General</c:formatCode>
                <c:ptCount val="9"/>
                <c:pt idx="0">
                  <c:v>2</c:v>
                </c:pt>
                <c:pt idx="1">
                  <c:v>4</c:v>
                </c:pt>
                <c:pt idx="2">
                  <c:v>6</c:v>
                </c:pt>
                <c:pt idx="3">
                  <c:v>6</c:v>
                </c:pt>
                <c:pt idx="4">
                  <c:v>8</c:v>
                </c:pt>
                <c:pt idx="5">
                  <c:v>14</c:v>
                </c:pt>
                <c:pt idx="6">
                  <c:v>15</c:v>
                </c:pt>
                <c:pt idx="7">
                  <c:v>8</c:v>
                </c:pt>
                <c:pt idx="8">
                  <c:v>1</c:v>
                </c:pt>
              </c:numCache>
            </c:numRef>
          </c:val>
          <c:extLst>
            <c:ext xmlns:c16="http://schemas.microsoft.com/office/drawing/2014/chart" uri="{C3380CC4-5D6E-409C-BE32-E72D297353CC}">
              <c16:uniqueId val="{00000000-05D3-4A8C-9757-1327255EB34C}"/>
            </c:ext>
          </c:extLst>
        </c:ser>
        <c:dLbls>
          <c:showLegendKey val="0"/>
          <c:showVal val="0"/>
          <c:showCatName val="0"/>
          <c:showSerName val="0"/>
          <c:showPercent val="0"/>
          <c:showBubbleSize val="0"/>
        </c:dLbls>
        <c:gapWidth val="219"/>
        <c:overlap val="-27"/>
        <c:axId val="528395664"/>
        <c:axId val="528394680"/>
      </c:barChart>
      <c:catAx>
        <c:axId val="52839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28394680"/>
        <c:crosses val="autoZero"/>
        <c:auto val="1"/>
        <c:lblAlgn val="ctr"/>
        <c:lblOffset val="100"/>
        <c:noMultiLvlLbl val="0"/>
      </c:catAx>
      <c:valAx>
        <c:axId val="52839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28395664"/>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Le nombre</a:t>
            </a:r>
            <a:r>
              <a:rPr lang="en-US" b="1" baseline="0"/>
              <a:t> d'expérimentateurs.trices de </a:t>
            </a:r>
          </a:p>
          <a:p>
            <a:pPr>
              <a:defRPr b="1"/>
            </a:pPr>
            <a:r>
              <a:rPr lang="en-US" b="1" baseline="0"/>
              <a:t>la semaine en 4 jours</a:t>
            </a:r>
            <a:endParaRPr lang="en-US" b="1"/>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19321702999144477"/>
          <c:y val="0.19861778893797755"/>
          <c:w val="0.78074312323357486"/>
          <c:h val="0.40204493454423029"/>
        </c:manualLayout>
      </c:layout>
      <c:barChart>
        <c:barDir val="col"/>
        <c:grouping val="clustered"/>
        <c:varyColors val="0"/>
        <c:ser>
          <c:idx val="0"/>
          <c:order val="0"/>
          <c:tx>
            <c:strRef>
              <c:f>Résultats!$B$28</c:f>
              <c:strCache>
                <c:ptCount val="1"/>
                <c:pt idx="0">
                  <c:v>Somme de nbre</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Résultats!$A$29:$A$46</c:f>
              <c:strCache>
                <c:ptCount val="18"/>
                <c:pt idx="0">
                  <c:v>Direction solidarités santé jeunesse</c:v>
                </c:pt>
                <c:pt idx="1">
                  <c:v>Direction urbanisme et territoires</c:v>
                </c:pt>
                <c:pt idx="2">
                  <c:v>Direction Architecture et Patrimoine</c:v>
                </c:pt>
                <c:pt idx="3">
                  <c:v>Direction de l'environnement et des services publics urbains</c:v>
                </c:pt>
                <c:pt idx="4">
                  <c:v>Direction Espaces publics et naturels</c:v>
                </c:pt>
                <c:pt idx="5">
                  <c:v>Direction sécurité</c:v>
                </c:pt>
                <c:pt idx="6">
                  <c:v>Direction des ressources logistiques</c:v>
                </c:pt>
                <c:pt idx="7">
                  <c:v>Direction de la culture</c:v>
                </c:pt>
                <c:pt idx="8">
                  <c:v>Direction de la participation citoyenne</c:v>
                </c:pt>
                <c:pt idx="9">
                  <c:v>Direction des ressources humaines</c:v>
                </c:pt>
                <c:pt idx="10">
                  <c:v>Direction mobilités</c:v>
                </c:pt>
                <c:pt idx="11">
                  <c:v>Direction de la population, des élections et des cultes</c:v>
                </c:pt>
                <c:pt idx="12">
                  <c:v>Direction de la réglementation urbaine</c:v>
                </c:pt>
                <c:pt idx="13">
                  <c:v>Direction de l'enfance et de l'éducation</c:v>
                </c:pt>
                <c:pt idx="14">
                  <c:v>Direction des territoires</c:v>
                </c:pt>
                <c:pt idx="15">
                  <c:v>Direction des transitions énergie climat</c:v>
                </c:pt>
                <c:pt idx="16">
                  <c:v>Direction finances et programmation</c:v>
                </c:pt>
                <c:pt idx="17">
                  <c:v>Direction sports</c:v>
                </c:pt>
              </c:strCache>
            </c:strRef>
          </c:cat>
          <c:val>
            <c:numRef>
              <c:f>Résultats!$B$29:$B$46</c:f>
              <c:numCache>
                <c:formatCode>General</c:formatCode>
                <c:ptCount val="18"/>
                <c:pt idx="0">
                  <c:v>17</c:v>
                </c:pt>
                <c:pt idx="1">
                  <c:v>9</c:v>
                </c:pt>
                <c:pt idx="2">
                  <c:v>7</c:v>
                </c:pt>
                <c:pt idx="3">
                  <c:v>5</c:v>
                </c:pt>
                <c:pt idx="4">
                  <c:v>4</c:v>
                </c:pt>
                <c:pt idx="5">
                  <c:v>4</c:v>
                </c:pt>
                <c:pt idx="6">
                  <c:v>3</c:v>
                </c:pt>
                <c:pt idx="7">
                  <c:v>2</c:v>
                </c:pt>
                <c:pt idx="8">
                  <c:v>2</c:v>
                </c:pt>
                <c:pt idx="9">
                  <c:v>2</c:v>
                </c:pt>
                <c:pt idx="10">
                  <c:v>2</c:v>
                </c:pt>
                <c:pt idx="11">
                  <c:v>1</c:v>
                </c:pt>
                <c:pt idx="12">
                  <c:v>1</c:v>
                </c:pt>
                <c:pt idx="13">
                  <c:v>1</c:v>
                </c:pt>
                <c:pt idx="14">
                  <c:v>1</c:v>
                </c:pt>
                <c:pt idx="15">
                  <c:v>1</c:v>
                </c:pt>
                <c:pt idx="16">
                  <c:v>1</c:v>
                </c:pt>
                <c:pt idx="17">
                  <c:v>1</c:v>
                </c:pt>
              </c:numCache>
            </c:numRef>
          </c:val>
          <c:extLst>
            <c:ext xmlns:c16="http://schemas.microsoft.com/office/drawing/2014/chart" uri="{C3380CC4-5D6E-409C-BE32-E72D297353CC}">
              <c16:uniqueId val="{00000000-908C-4425-A3A2-D8693F754CBE}"/>
            </c:ext>
          </c:extLst>
        </c:ser>
        <c:dLbls>
          <c:showLegendKey val="0"/>
          <c:showVal val="0"/>
          <c:showCatName val="0"/>
          <c:showSerName val="0"/>
          <c:showPercent val="0"/>
          <c:showBubbleSize val="0"/>
        </c:dLbls>
        <c:gapWidth val="219"/>
        <c:overlap val="-27"/>
        <c:axId val="525774592"/>
        <c:axId val="525769672"/>
      </c:barChart>
      <c:catAx>
        <c:axId val="525774592"/>
        <c:scaling>
          <c:orientation val="minMax"/>
        </c:scaling>
        <c:delete val="0"/>
        <c:axPos val="b"/>
        <c:numFmt formatCode="General" sourceLinked="1"/>
        <c:majorTickMark val="none"/>
        <c:minorTickMark val="none"/>
        <c:tickLblPos val="nextTo"/>
        <c:spPr>
          <a:noFill/>
          <a:ln w="9525" cap="flat" cmpd="sng" algn="ctr">
            <a:solidFill>
              <a:srgbClr val="FFC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25769672"/>
        <c:crosses val="autoZero"/>
        <c:auto val="1"/>
        <c:lblAlgn val="ctr"/>
        <c:lblOffset val="100"/>
        <c:noMultiLvlLbl val="0"/>
      </c:catAx>
      <c:valAx>
        <c:axId val="52576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25774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Les catégories professionnelles</a:t>
            </a:r>
            <a:r>
              <a:rPr lang="en-US" b="1" baseline="0"/>
              <a:t> </a:t>
            </a:r>
            <a:endParaRPr lang="en-US" b="1"/>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Résultats!$B$104</c:f>
              <c:strCache>
                <c:ptCount val="1"/>
                <c:pt idx="0">
                  <c:v>Somme de nbre</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Résultats!$A$105:$A$108</c:f>
              <c:strCache>
                <c:ptCount val="4"/>
                <c:pt idx="0">
                  <c:v>A</c:v>
                </c:pt>
                <c:pt idx="1">
                  <c:v>B</c:v>
                </c:pt>
                <c:pt idx="2">
                  <c:v>C</c:v>
                </c:pt>
                <c:pt idx="3">
                  <c:v>Absence de réponses</c:v>
                </c:pt>
              </c:strCache>
            </c:strRef>
          </c:cat>
          <c:val>
            <c:numRef>
              <c:f>Résultats!$B$105:$B$108</c:f>
              <c:numCache>
                <c:formatCode>General</c:formatCode>
                <c:ptCount val="4"/>
                <c:pt idx="0">
                  <c:v>28</c:v>
                </c:pt>
                <c:pt idx="1">
                  <c:v>15</c:v>
                </c:pt>
                <c:pt idx="2">
                  <c:v>20</c:v>
                </c:pt>
                <c:pt idx="3">
                  <c:v>1</c:v>
                </c:pt>
              </c:numCache>
            </c:numRef>
          </c:val>
          <c:extLst>
            <c:ext xmlns:c16="http://schemas.microsoft.com/office/drawing/2014/chart" uri="{C3380CC4-5D6E-409C-BE32-E72D297353CC}">
              <c16:uniqueId val="{00000000-762B-4B73-9DD5-9CC8B297AD06}"/>
            </c:ext>
          </c:extLst>
        </c:ser>
        <c:dLbls>
          <c:showLegendKey val="0"/>
          <c:showVal val="0"/>
          <c:showCatName val="0"/>
          <c:showSerName val="0"/>
          <c:showPercent val="0"/>
          <c:showBubbleSize val="0"/>
        </c:dLbls>
        <c:gapWidth val="219"/>
        <c:overlap val="-27"/>
        <c:axId val="528398288"/>
        <c:axId val="528395992"/>
      </c:barChart>
      <c:catAx>
        <c:axId val="52839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28395992"/>
        <c:crosses val="autoZero"/>
        <c:auto val="1"/>
        <c:lblAlgn val="ctr"/>
        <c:lblOffset val="100"/>
        <c:noMultiLvlLbl val="0"/>
      </c:catAx>
      <c:valAx>
        <c:axId val="52839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283982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fr-FR" b="1" dirty="0" smtClean="0"/>
              <a:t>et les filières représentées  </a:t>
            </a:r>
            <a:endParaRPr lang="fr-FR" b="1" dirty="0"/>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spPr>
            <a:solidFill>
              <a:schemeClr val="accent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Résultats!$A$129:$A$132</c:f>
              <c:strCache>
                <c:ptCount val="4"/>
                <c:pt idx="0">
                  <c:v>Administratif</c:v>
                </c:pt>
                <c:pt idx="1">
                  <c:v>Technique</c:v>
                </c:pt>
                <c:pt idx="2">
                  <c:v>Médico-sociale</c:v>
                </c:pt>
                <c:pt idx="3">
                  <c:v>Assistant socio-éducatif/ ATSEM</c:v>
                </c:pt>
              </c:strCache>
            </c:strRef>
          </c:cat>
          <c:val>
            <c:numRef>
              <c:f>Résultats!$B$129:$B$132</c:f>
              <c:numCache>
                <c:formatCode>General</c:formatCode>
                <c:ptCount val="4"/>
                <c:pt idx="0">
                  <c:v>37</c:v>
                </c:pt>
                <c:pt idx="1">
                  <c:v>22</c:v>
                </c:pt>
                <c:pt idx="2">
                  <c:v>3</c:v>
                </c:pt>
                <c:pt idx="3">
                  <c:v>2</c:v>
                </c:pt>
              </c:numCache>
            </c:numRef>
          </c:val>
          <c:extLst>
            <c:ext xmlns:c16="http://schemas.microsoft.com/office/drawing/2014/chart" uri="{C3380CC4-5D6E-409C-BE32-E72D297353CC}">
              <c16:uniqueId val="{00000000-766E-4AFB-84B3-6FA927838D47}"/>
            </c:ext>
          </c:extLst>
        </c:ser>
        <c:dLbls>
          <c:showLegendKey val="0"/>
          <c:showVal val="0"/>
          <c:showCatName val="0"/>
          <c:showSerName val="0"/>
          <c:showPercent val="0"/>
          <c:showBubbleSize val="0"/>
        </c:dLbls>
        <c:gapWidth val="219"/>
        <c:overlap val="-27"/>
        <c:axId val="527785616"/>
        <c:axId val="527778400"/>
      </c:barChart>
      <c:catAx>
        <c:axId val="52778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r-FR"/>
          </a:p>
        </c:txPr>
        <c:crossAx val="527778400"/>
        <c:crosses val="autoZero"/>
        <c:auto val="1"/>
        <c:lblAlgn val="ctr"/>
        <c:lblOffset val="100"/>
        <c:noMultiLvlLbl val="0"/>
      </c:catAx>
      <c:valAx>
        <c:axId val="52777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277856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La quotité de travail effectuée </a:t>
            </a: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tx>
            <c:strRef>
              <c:f>Résultats!$A$150</c:f>
              <c:strCache>
                <c:ptCount val="1"/>
                <c:pt idx="0">
                  <c:v>Tableau REFAIT</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Résultats!$A$152:$A$154</c:f>
              <c:strCache>
                <c:ptCount val="3"/>
                <c:pt idx="0">
                  <c:v>Absence de réponses</c:v>
                </c:pt>
                <c:pt idx="1">
                  <c:v>Complet</c:v>
                </c:pt>
                <c:pt idx="2">
                  <c:v>Partiel</c:v>
                </c:pt>
              </c:strCache>
            </c:strRef>
          </c:cat>
          <c:val>
            <c:numRef>
              <c:f>Résultats!$B$152:$B$154</c:f>
              <c:numCache>
                <c:formatCode>General</c:formatCode>
                <c:ptCount val="3"/>
                <c:pt idx="0">
                  <c:v>1</c:v>
                </c:pt>
                <c:pt idx="1">
                  <c:v>53</c:v>
                </c:pt>
                <c:pt idx="2">
                  <c:v>10</c:v>
                </c:pt>
              </c:numCache>
            </c:numRef>
          </c:val>
          <c:extLst>
            <c:ext xmlns:c16="http://schemas.microsoft.com/office/drawing/2014/chart" uri="{C3380CC4-5D6E-409C-BE32-E72D297353CC}">
              <c16:uniqueId val="{00000000-F75D-4EE9-A589-3922C401FD17}"/>
            </c:ext>
          </c:extLst>
        </c:ser>
        <c:dLbls>
          <c:showLegendKey val="0"/>
          <c:showVal val="0"/>
          <c:showCatName val="0"/>
          <c:showSerName val="0"/>
          <c:showPercent val="0"/>
          <c:showBubbleSize val="0"/>
        </c:dLbls>
        <c:gapWidth val="182"/>
        <c:axId val="452530120"/>
        <c:axId val="452530448"/>
      </c:barChart>
      <c:catAx>
        <c:axId val="4525301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fr-FR"/>
          </a:p>
        </c:txPr>
        <c:crossAx val="452530448"/>
        <c:crosses val="autoZero"/>
        <c:auto val="1"/>
        <c:lblAlgn val="ctr"/>
        <c:lblOffset val="100"/>
        <c:noMultiLvlLbl val="0"/>
      </c:catAx>
      <c:valAx>
        <c:axId val="4525304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52530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fr-FR" b="1" dirty="0" smtClean="0"/>
              <a:t>Le choix </a:t>
            </a:r>
            <a:r>
              <a:rPr lang="fr-FR" b="1" dirty="0"/>
              <a:t>du jour libéré</a:t>
            </a: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tx>
            <c:strRef>
              <c:f>Résultats!$B$172</c:f>
              <c:strCache>
                <c:ptCount val="1"/>
                <c:pt idx="0">
                  <c:v>Somme de nbre</c:v>
                </c:pt>
              </c:strCache>
            </c:strRef>
          </c:tx>
          <c:spPr>
            <a:solidFill>
              <a:schemeClr val="accent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Résultats!$A$173:$A$178</c:f>
              <c:strCache>
                <c:ptCount val="6"/>
                <c:pt idx="0">
                  <c:v>jeudi</c:v>
                </c:pt>
                <c:pt idx="1">
                  <c:v>Absence de réponses</c:v>
                </c:pt>
                <c:pt idx="2">
                  <c:v>alternance du jour sur une quinzaine</c:v>
                </c:pt>
                <c:pt idx="3">
                  <c:v>lundi</c:v>
                </c:pt>
                <c:pt idx="4">
                  <c:v>mercredi</c:v>
                </c:pt>
                <c:pt idx="5">
                  <c:v>vendredi</c:v>
                </c:pt>
              </c:strCache>
            </c:strRef>
          </c:cat>
          <c:val>
            <c:numRef>
              <c:f>Résultats!$B$173:$B$178</c:f>
              <c:numCache>
                <c:formatCode>General</c:formatCode>
                <c:ptCount val="6"/>
                <c:pt idx="0">
                  <c:v>1</c:v>
                </c:pt>
                <c:pt idx="1">
                  <c:v>2</c:v>
                </c:pt>
                <c:pt idx="2">
                  <c:v>4</c:v>
                </c:pt>
                <c:pt idx="3">
                  <c:v>10</c:v>
                </c:pt>
                <c:pt idx="4">
                  <c:v>21</c:v>
                </c:pt>
                <c:pt idx="5">
                  <c:v>26</c:v>
                </c:pt>
              </c:numCache>
            </c:numRef>
          </c:val>
          <c:extLst>
            <c:ext xmlns:c16="http://schemas.microsoft.com/office/drawing/2014/chart" uri="{C3380CC4-5D6E-409C-BE32-E72D297353CC}">
              <c16:uniqueId val="{00000000-EE7F-48AB-82A5-8ED6CB21FD69}"/>
            </c:ext>
          </c:extLst>
        </c:ser>
        <c:dLbls>
          <c:showLegendKey val="0"/>
          <c:showVal val="0"/>
          <c:showCatName val="0"/>
          <c:showSerName val="0"/>
          <c:showPercent val="0"/>
          <c:showBubbleSize val="0"/>
        </c:dLbls>
        <c:gapWidth val="182"/>
        <c:axId val="648397904"/>
        <c:axId val="648398232"/>
      </c:barChart>
      <c:catAx>
        <c:axId val="6483979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fr-FR"/>
          </a:p>
        </c:txPr>
        <c:crossAx val="648398232"/>
        <c:crosses val="autoZero"/>
        <c:auto val="1"/>
        <c:lblAlgn val="ctr"/>
        <c:lblOffset val="100"/>
        <c:noMultiLvlLbl val="0"/>
      </c:catAx>
      <c:valAx>
        <c:axId val="6483982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483979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fr-FR" b="1" dirty="0"/>
              <a:t>La répartition</a:t>
            </a:r>
            <a:r>
              <a:rPr lang="fr-FR" b="1" baseline="0" dirty="0"/>
              <a:t> </a:t>
            </a:r>
            <a:r>
              <a:rPr lang="fr-FR" b="1" baseline="0" dirty="0" smtClean="0"/>
              <a:t>femmes / </a:t>
            </a:r>
            <a:r>
              <a:rPr lang="fr-FR" b="1" baseline="0" dirty="0"/>
              <a:t>hommes en fonction </a:t>
            </a:r>
          </a:p>
          <a:p>
            <a:pPr>
              <a:defRPr b="1"/>
            </a:pPr>
            <a:r>
              <a:rPr lang="fr-FR" b="1" baseline="0" dirty="0"/>
              <a:t>du choix du jour libéré</a:t>
            </a:r>
            <a:endParaRPr lang="fr-FR" b="1" dirty="0"/>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Résultats!$B$189</c:f>
              <c:strCache>
                <c:ptCount val="1"/>
                <c:pt idx="0">
                  <c:v>Femmes</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Résultats!$A$190:$A$194</c:f>
              <c:strCache>
                <c:ptCount val="5"/>
                <c:pt idx="0">
                  <c:v>vendredi</c:v>
                </c:pt>
                <c:pt idx="1">
                  <c:v>mercredi</c:v>
                </c:pt>
                <c:pt idx="2">
                  <c:v>lundi</c:v>
                </c:pt>
                <c:pt idx="3">
                  <c:v>Alternance de jours</c:v>
                </c:pt>
                <c:pt idx="4">
                  <c:v>Absence de réponses </c:v>
                </c:pt>
              </c:strCache>
            </c:strRef>
          </c:cat>
          <c:val>
            <c:numRef>
              <c:f>Résultats!$B$190:$B$194</c:f>
              <c:numCache>
                <c:formatCode>General</c:formatCode>
                <c:ptCount val="5"/>
                <c:pt idx="0">
                  <c:v>12</c:v>
                </c:pt>
                <c:pt idx="1">
                  <c:v>20</c:v>
                </c:pt>
                <c:pt idx="2">
                  <c:v>4</c:v>
                </c:pt>
                <c:pt idx="3">
                  <c:v>2</c:v>
                </c:pt>
                <c:pt idx="4">
                  <c:v>1</c:v>
                </c:pt>
              </c:numCache>
            </c:numRef>
          </c:val>
          <c:extLst>
            <c:ext xmlns:c16="http://schemas.microsoft.com/office/drawing/2014/chart" uri="{C3380CC4-5D6E-409C-BE32-E72D297353CC}">
              <c16:uniqueId val="{00000000-9001-4DF4-ADA5-FC20AAFA2273}"/>
            </c:ext>
          </c:extLst>
        </c:ser>
        <c:ser>
          <c:idx val="1"/>
          <c:order val="1"/>
          <c:tx>
            <c:strRef>
              <c:f>Résultats!$C$189</c:f>
              <c:strCache>
                <c:ptCount val="1"/>
                <c:pt idx="0">
                  <c:v>Hommes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Résultats!$A$190:$A$194</c:f>
              <c:strCache>
                <c:ptCount val="5"/>
                <c:pt idx="0">
                  <c:v>vendredi</c:v>
                </c:pt>
                <c:pt idx="1">
                  <c:v>mercredi</c:v>
                </c:pt>
                <c:pt idx="2">
                  <c:v>lundi</c:v>
                </c:pt>
                <c:pt idx="3">
                  <c:v>Alternance de jours</c:v>
                </c:pt>
                <c:pt idx="4">
                  <c:v>Absence de réponses </c:v>
                </c:pt>
              </c:strCache>
            </c:strRef>
          </c:cat>
          <c:val>
            <c:numRef>
              <c:f>Résultats!$C$190:$C$194</c:f>
              <c:numCache>
                <c:formatCode>General</c:formatCode>
                <c:ptCount val="5"/>
                <c:pt idx="0">
                  <c:v>14</c:v>
                </c:pt>
                <c:pt idx="1">
                  <c:v>1</c:v>
                </c:pt>
                <c:pt idx="2">
                  <c:v>6</c:v>
                </c:pt>
                <c:pt idx="3">
                  <c:v>2</c:v>
                </c:pt>
                <c:pt idx="4">
                  <c:v>1</c:v>
                </c:pt>
              </c:numCache>
            </c:numRef>
          </c:val>
          <c:extLst>
            <c:ext xmlns:c16="http://schemas.microsoft.com/office/drawing/2014/chart" uri="{C3380CC4-5D6E-409C-BE32-E72D297353CC}">
              <c16:uniqueId val="{00000001-9001-4DF4-ADA5-FC20AAFA2273}"/>
            </c:ext>
          </c:extLst>
        </c:ser>
        <c:dLbls>
          <c:showLegendKey val="0"/>
          <c:showVal val="0"/>
          <c:showCatName val="0"/>
          <c:showSerName val="0"/>
          <c:showPercent val="0"/>
          <c:showBubbleSize val="0"/>
        </c:dLbls>
        <c:gapWidth val="219"/>
        <c:overlap val="-27"/>
        <c:axId val="541823552"/>
        <c:axId val="541826176"/>
      </c:barChart>
      <c:catAx>
        <c:axId val="54182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41826176"/>
        <c:crosses val="autoZero"/>
        <c:auto val="1"/>
        <c:lblAlgn val="ctr"/>
        <c:lblOffset val="100"/>
        <c:noMultiLvlLbl val="0"/>
      </c:catAx>
      <c:valAx>
        <c:axId val="54182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418235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0.07792</cdr:x>
      <cdr:y>0.75836</cdr:y>
    </cdr:from>
    <cdr:to>
      <cdr:x>0.23416</cdr:x>
      <cdr:y>1</cdr:y>
    </cdr:to>
    <cdr:sp macro="" textlink="">
      <cdr:nvSpPr>
        <cdr:cNvPr id="2" name="ZoneTexte 1"/>
        <cdr:cNvSpPr txBox="1"/>
      </cdr:nvSpPr>
      <cdr:spPr>
        <a:xfrm xmlns:a="http://schemas.openxmlformats.org/drawingml/2006/main">
          <a:off x="456044" y="3320803"/>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fr-FR"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0.06538</cdr:x>
      <cdr:y>0.04477</cdr:y>
    </cdr:from>
    <cdr:to>
      <cdr:x>0.28853</cdr:x>
      <cdr:y>1</cdr:y>
    </cdr:to>
    <cdr:sp macro="" textlink="">
      <cdr:nvSpPr>
        <cdr:cNvPr id="2" name="Ellipse 1"/>
        <cdr:cNvSpPr/>
      </cdr:nvSpPr>
      <cdr:spPr>
        <a:xfrm xmlns:a="http://schemas.openxmlformats.org/drawingml/2006/main">
          <a:off x="332989" y="98774"/>
          <a:ext cx="1136600" cy="2107512"/>
        </a:xfrm>
        <a:prstGeom xmlns:a="http://schemas.openxmlformats.org/drawingml/2006/main" prst="ellipse">
          <a:avLst/>
        </a:prstGeom>
        <a:noFill xmlns:a="http://schemas.openxmlformats.org/drawingml/2006/main"/>
        <a:ln xmlns:a="http://schemas.openxmlformats.org/drawingml/2006/main">
          <a:solidFill>
            <a:schemeClr val="accent2">
              <a:lumMod val="50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fr-FR"/>
        </a:p>
      </cdr:txBody>
    </cdr:sp>
  </cdr:relSizeAnchor>
</c:userShapes>
</file>

<file path=ppt/drawings/drawing3.xml><?xml version="1.0" encoding="utf-8"?>
<c:userShapes xmlns:c="http://schemas.openxmlformats.org/drawingml/2006/chart">
  <cdr:relSizeAnchor xmlns:cdr="http://schemas.openxmlformats.org/drawingml/2006/chartDrawing">
    <cdr:from>
      <cdr:x>0.24298</cdr:x>
      <cdr:y>0.23945</cdr:y>
    </cdr:from>
    <cdr:to>
      <cdr:x>0.34005</cdr:x>
      <cdr:y>0.3352</cdr:y>
    </cdr:to>
    <cdr:sp macro="" textlink="">
      <cdr:nvSpPr>
        <cdr:cNvPr id="2" name="ZoneTexte 1"/>
        <cdr:cNvSpPr txBox="1"/>
      </cdr:nvSpPr>
      <cdr:spPr>
        <a:xfrm xmlns:a="http://schemas.openxmlformats.org/drawingml/2006/main">
          <a:off x="1263650" y="678137"/>
          <a:ext cx="504825" cy="2711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1100" b="1"/>
            <a:t>16%</a:t>
          </a:r>
        </a:p>
      </cdr:txBody>
    </cdr:sp>
  </cdr:relSizeAnchor>
  <cdr:relSizeAnchor xmlns:cdr="http://schemas.openxmlformats.org/drawingml/2006/chartDrawing">
    <cdr:from>
      <cdr:x>0.51038</cdr:x>
      <cdr:y>0.48492</cdr:y>
    </cdr:from>
    <cdr:to>
      <cdr:x>0.62576</cdr:x>
      <cdr:y>0.58072</cdr:y>
    </cdr:to>
    <cdr:sp macro="" textlink="">
      <cdr:nvSpPr>
        <cdr:cNvPr id="5" name="ZoneTexte 1"/>
        <cdr:cNvSpPr txBox="1"/>
      </cdr:nvSpPr>
      <cdr:spPr>
        <a:xfrm xmlns:a="http://schemas.openxmlformats.org/drawingml/2006/main">
          <a:off x="2654311" y="1373342"/>
          <a:ext cx="600064" cy="2713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fr-FR" sz="1100" b="1"/>
            <a:t>83%</a:t>
          </a:r>
        </a:p>
      </cdr:txBody>
    </cdr:sp>
  </cdr:relSizeAnchor>
</c:userShapes>
</file>

<file path=ppt/drawings/drawing4.xml><?xml version="1.0" encoding="utf-8"?>
<c:userShapes xmlns:c="http://schemas.openxmlformats.org/drawingml/2006/chart">
  <cdr:relSizeAnchor xmlns:cdr="http://schemas.openxmlformats.org/drawingml/2006/chartDrawing">
    <cdr:from>
      <cdr:x>0.17919</cdr:x>
      <cdr:y>0.10946</cdr:y>
    </cdr:from>
    <cdr:to>
      <cdr:x>0.96698</cdr:x>
      <cdr:y>0.41512</cdr:y>
    </cdr:to>
    <cdr:sp macro="" textlink="">
      <cdr:nvSpPr>
        <cdr:cNvPr id="2" name="Ellipse 1"/>
        <cdr:cNvSpPr/>
      </cdr:nvSpPr>
      <cdr:spPr>
        <a:xfrm xmlns:a="http://schemas.openxmlformats.org/drawingml/2006/main">
          <a:off x="997952" y="359364"/>
          <a:ext cx="4387380" cy="1003490"/>
        </a:xfrm>
        <a:prstGeom xmlns:a="http://schemas.openxmlformats.org/drawingml/2006/main" prst="ellipse">
          <a:avLst/>
        </a:prstGeom>
        <a:noFill xmlns:a="http://schemas.openxmlformats.org/drawingml/2006/main"/>
        <a:ln xmlns:a="http://schemas.openxmlformats.org/drawingml/2006/main">
          <a:solidFill>
            <a:schemeClr val="accent2">
              <a:lumMod val="50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fr-F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vl1pPr>
          </a:lstStyle>
          <a:p>
            <a:fld id="{FF9838AC-1E11-4C91-8C1F-D20AD539347A}" type="datetimeFigureOut">
              <a:rPr lang="fr-FR" smtClean="0"/>
              <a:t>09/12/2025</a:t>
            </a:fld>
            <a:endParaRPr lang="fr-FR"/>
          </a:p>
        </p:txBody>
      </p:sp>
      <p:sp>
        <p:nvSpPr>
          <p:cNvPr id="4" name="Espace réservé de l'image des diapositives 3"/>
          <p:cNvSpPr>
            <a:spLocks noGrp="1" noRot="1" noChangeAspect="1"/>
          </p:cNvSpPr>
          <p:nvPr>
            <p:ph type="sldImg" idx="2"/>
          </p:nvPr>
        </p:nvSpPr>
        <p:spPr>
          <a:xfrm>
            <a:off x="438150" y="1252538"/>
            <a:ext cx="6011863" cy="3382962"/>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8975" y="4822825"/>
            <a:ext cx="5510213" cy="3946525"/>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520238"/>
            <a:ext cx="2984500" cy="50165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902075" y="9520238"/>
            <a:ext cx="2984500" cy="501650"/>
          </a:xfrm>
          <a:prstGeom prst="rect">
            <a:avLst/>
          </a:prstGeom>
        </p:spPr>
        <p:txBody>
          <a:bodyPr vert="horz" lIns="91440" tIns="45720" rIns="91440" bIns="45720" rtlCol="0" anchor="b"/>
          <a:lstStyle>
            <a:lvl1pPr algn="r">
              <a:defRPr sz="1200"/>
            </a:lvl1pPr>
          </a:lstStyle>
          <a:p>
            <a:fld id="{C7C662B9-7788-45DC-9BEE-27220E89A55B}" type="slidenum">
              <a:rPr lang="fr-FR" smtClean="0"/>
              <a:t>‹N°›</a:t>
            </a:fld>
            <a:endParaRPr lang="fr-FR"/>
          </a:p>
        </p:txBody>
      </p:sp>
    </p:spTree>
    <p:extLst>
      <p:ext uri="{BB962C8B-B14F-4D97-AF65-F5344CB8AC3E}">
        <p14:creationId xmlns:p14="http://schemas.microsoft.com/office/powerpoint/2010/main" val="2884930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Mission évaluation des politiques publiques, SCAP</a:t>
            </a:r>
            <a:endParaRPr lang="fr-FR"/>
          </a:p>
        </p:txBody>
      </p:sp>
      <p:sp>
        <p:nvSpPr>
          <p:cNvPr id="6" name="Espace réservé du numéro de diapositive 5"/>
          <p:cNvSpPr>
            <a:spLocks noGrp="1"/>
          </p:cNvSpPr>
          <p:nvPr>
            <p:ph type="sldNum" sz="quarter" idx="12"/>
          </p:nvPr>
        </p:nvSpPr>
        <p:spPr/>
        <p:txBody>
          <a:bodyPr/>
          <a:lstStyle/>
          <a:p>
            <a:fld id="{59D9009D-D39C-4A7D-ACB2-694F0C7933FD}" type="slidenum">
              <a:rPr lang="fr-FR" smtClean="0"/>
              <a:t>‹N°›</a:t>
            </a:fld>
            <a:endParaRPr lang="fr-FR"/>
          </a:p>
        </p:txBody>
      </p:sp>
    </p:spTree>
    <p:extLst>
      <p:ext uri="{BB962C8B-B14F-4D97-AF65-F5344CB8AC3E}">
        <p14:creationId xmlns:p14="http://schemas.microsoft.com/office/powerpoint/2010/main" val="2419568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Mission évaluation des politiques publiques, SCAP</a:t>
            </a:r>
            <a:endParaRPr lang="fr-FR"/>
          </a:p>
        </p:txBody>
      </p:sp>
      <p:sp>
        <p:nvSpPr>
          <p:cNvPr id="6" name="Espace réservé du numéro de diapositive 5"/>
          <p:cNvSpPr>
            <a:spLocks noGrp="1"/>
          </p:cNvSpPr>
          <p:nvPr>
            <p:ph type="sldNum" sz="quarter" idx="12"/>
          </p:nvPr>
        </p:nvSpPr>
        <p:spPr/>
        <p:txBody>
          <a:bodyPr/>
          <a:lstStyle/>
          <a:p>
            <a:fld id="{59D9009D-D39C-4A7D-ACB2-694F0C7933FD}" type="slidenum">
              <a:rPr lang="fr-FR" smtClean="0"/>
              <a:t>‹N°›</a:t>
            </a:fld>
            <a:endParaRPr lang="fr-FR"/>
          </a:p>
        </p:txBody>
      </p:sp>
    </p:spTree>
    <p:extLst>
      <p:ext uri="{BB962C8B-B14F-4D97-AF65-F5344CB8AC3E}">
        <p14:creationId xmlns:p14="http://schemas.microsoft.com/office/powerpoint/2010/main" val="2734782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Mission évaluation des politiques publiques, SCAP</a:t>
            </a:r>
            <a:endParaRPr lang="fr-FR"/>
          </a:p>
        </p:txBody>
      </p:sp>
      <p:sp>
        <p:nvSpPr>
          <p:cNvPr id="6" name="Espace réservé du numéro de diapositive 5"/>
          <p:cNvSpPr>
            <a:spLocks noGrp="1"/>
          </p:cNvSpPr>
          <p:nvPr>
            <p:ph type="sldNum" sz="quarter" idx="12"/>
          </p:nvPr>
        </p:nvSpPr>
        <p:spPr/>
        <p:txBody>
          <a:bodyPr/>
          <a:lstStyle/>
          <a:p>
            <a:fld id="{59D9009D-D39C-4A7D-ACB2-694F0C7933FD}" type="slidenum">
              <a:rPr lang="fr-FR" smtClean="0"/>
              <a:t>‹N°›</a:t>
            </a:fld>
            <a:endParaRPr lang="fr-FR"/>
          </a:p>
        </p:txBody>
      </p:sp>
    </p:spTree>
    <p:extLst>
      <p:ext uri="{BB962C8B-B14F-4D97-AF65-F5344CB8AC3E}">
        <p14:creationId xmlns:p14="http://schemas.microsoft.com/office/powerpoint/2010/main" val="1251068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r>
              <a:rPr lang="fr-FR" smtClean="0"/>
              <a:t>Mission évaluation des politiques publiques, SCAP</a:t>
            </a:r>
            <a:endParaRPr lang="fr-FR"/>
          </a:p>
        </p:txBody>
      </p:sp>
      <p:sp>
        <p:nvSpPr>
          <p:cNvPr id="7" name="Espace réservé du numéro de diapositive 6"/>
          <p:cNvSpPr>
            <a:spLocks noGrp="1"/>
          </p:cNvSpPr>
          <p:nvPr>
            <p:ph type="sldNum" sz="quarter" idx="12"/>
          </p:nvPr>
        </p:nvSpPr>
        <p:spPr/>
        <p:txBody>
          <a:bodyPr/>
          <a:lstStyle/>
          <a:p>
            <a:fld id="{59D9009D-D39C-4A7D-ACB2-694F0C7933FD}" type="slidenum">
              <a:rPr lang="fr-FR" smtClean="0"/>
              <a:t>‹N°›</a:t>
            </a:fld>
            <a:endParaRPr lang="fr-FR"/>
          </a:p>
        </p:txBody>
      </p:sp>
    </p:spTree>
    <p:extLst>
      <p:ext uri="{BB962C8B-B14F-4D97-AF65-F5344CB8AC3E}">
        <p14:creationId xmlns:p14="http://schemas.microsoft.com/office/powerpoint/2010/main" val="1682880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endParaRPr lang="fr-FR"/>
          </a:p>
        </p:txBody>
      </p:sp>
      <p:sp>
        <p:nvSpPr>
          <p:cNvPr id="8" name="Espace réservé du pied de page 7"/>
          <p:cNvSpPr>
            <a:spLocks noGrp="1"/>
          </p:cNvSpPr>
          <p:nvPr>
            <p:ph type="ftr" sz="quarter" idx="11"/>
          </p:nvPr>
        </p:nvSpPr>
        <p:spPr/>
        <p:txBody>
          <a:bodyPr/>
          <a:lstStyle/>
          <a:p>
            <a:r>
              <a:rPr lang="fr-FR" smtClean="0"/>
              <a:t>Mission évaluation des politiques publiques, SCAP</a:t>
            </a:r>
            <a:endParaRPr lang="fr-FR"/>
          </a:p>
        </p:txBody>
      </p:sp>
      <p:sp>
        <p:nvSpPr>
          <p:cNvPr id="9" name="Espace réservé du numéro de diapositive 8"/>
          <p:cNvSpPr>
            <a:spLocks noGrp="1"/>
          </p:cNvSpPr>
          <p:nvPr>
            <p:ph type="sldNum" sz="quarter" idx="12"/>
          </p:nvPr>
        </p:nvSpPr>
        <p:spPr/>
        <p:txBody>
          <a:bodyPr/>
          <a:lstStyle/>
          <a:p>
            <a:fld id="{59D9009D-D39C-4A7D-ACB2-694F0C7933FD}" type="slidenum">
              <a:rPr lang="fr-FR" smtClean="0"/>
              <a:t>‹N°›</a:t>
            </a:fld>
            <a:endParaRPr lang="fr-FR"/>
          </a:p>
        </p:txBody>
      </p:sp>
    </p:spTree>
    <p:extLst>
      <p:ext uri="{BB962C8B-B14F-4D97-AF65-F5344CB8AC3E}">
        <p14:creationId xmlns:p14="http://schemas.microsoft.com/office/powerpoint/2010/main" val="1860225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r>
              <a:rPr lang="fr-FR" smtClean="0"/>
              <a:t>Mission évaluation des politiques publiques, SCAP</a:t>
            </a:r>
            <a:endParaRPr lang="fr-FR"/>
          </a:p>
        </p:txBody>
      </p:sp>
      <p:sp>
        <p:nvSpPr>
          <p:cNvPr id="5" name="Espace réservé du numéro de diapositive 4"/>
          <p:cNvSpPr>
            <a:spLocks noGrp="1"/>
          </p:cNvSpPr>
          <p:nvPr>
            <p:ph type="sldNum" sz="quarter" idx="12"/>
          </p:nvPr>
        </p:nvSpPr>
        <p:spPr/>
        <p:txBody>
          <a:bodyPr/>
          <a:lstStyle/>
          <a:p>
            <a:fld id="{59D9009D-D39C-4A7D-ACB2-694F0C7933FD}" type="slidenum">
              <a:rPr lang="fr-FR" smtClean="0"/>
              <a:t>‹N°›</a:t>
            </a:fld>
            <a:endParaRPr lang="fr-FR"/>
          </a:p>
        </p:txBody>
      </p:sp>
    </p:spTree>
    <p:extLst>
      <p:ext uri="{BB962C8B-B14F-4D97-AF65-F5344CB8AC3E}">
        <p14:creationId xmlns:p14="http://schemas.microsoft.com/office/powerpoint/2010/main" val="471252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a:p>
        </p:txBody>
      </p:sp>
      <p:sp>
        <p:nvSpPr>
          <p:cNvPr id="3" name="Espace réservé du pied de page 2"/>
          <p:cNvSpPr>
            <a:spLocks noGrp="1"/>
          </p:cNvSpPr>
          <p:nvPr>
            <p:ph type="ftr" sz="quarter" idx="11"/>
          </p:nvPr>
        </p:nvSpPr>
        <p:spPr/>
        <p:txBody>
          <a:bodyPr/>
          <a:lstStyle/>
          <a:p>
            <a:r>
              <a:rPr lang="fr-FR" smtClean="0"/>
              <a:t>Mission évaluation des politiques publiques, SCAP</a:t>
            </a:r>
            <a:endParaRPr lang="fr-FR"/>
          </a:p>
        </p:txBody>
      </p:sp>
      <p:sp>
        <p:nvSpPr>
          <p:cNvPr id="4" name="Espace réservé du numéro de diapositive 3"/>
          <p:cNvSpPr>
            <a:spLocks noGrp="1"/>
          </p:cNvSpPr>
          <p:nvPr>
            <p:ph type="sldNum" sz="quarter" idx="12"/>
          </p:nvPr>
        </p:nvSpPr>
        <p:spPr/>
        <p:txBody>
          <a:bodyPr/>
          <a:lstStyle/>
          <a:p>
            <a:fld id="{59D9009D-D39C-4A7D-ACB2-694F0C7933FD}" type="slidenum">
              <a:rPr lang="fr-FR" smtClean="0"/>
              <a:t>‹N°›</a:t>
            </a:fld>
            <a:endParaRPr lang="fr-FR"/>
          </a:p>
        </p:txBody>
      </p:sp>
    </p:spTree>
    <p:extLst>
      <p:ext uri="{BB962C8B-B14F-4D97-AF65-F5344CB8AC3E}">
        <p14:creationId xmlns:p14="http://schemas.microsoft.com/office/powerpoint/2010/main" val="2705228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r>
              <a:rPr lang="fr-FR" smtClean="0"/>
              <a:t>Mission évaluation des politiques publiques, SCAP</a:t>
            </a:r>
            <a:endParaRPr lang="fr-FR"/>
          </a:p>
        </p:txBody>
      </p:sp>
      <p:sp>
        <p:nvSpPr>
          <p:cNvPr id="7" name="Espace réservé du numéro de diapositive 6"/>
          <p:cNvSpPr>
            <a:spLocks noGrp="1"/>
          </p:cNvSpPr>
          <p:nvPr>
            <p:ph type="sldNum" sz="quarter" idx="12"/>
          </p:nvPr>
        </p:nvSpPr>
        <p:spPr/>
        <p:txBody>
          <a:bodyPr/>
          <a:lstStyle/>
          <a:p>
            <a:fld id="{59D9009D-D39C-4A7D-ACB2-694F0C7933FD}" type="slidenum">
              <a:rPr lang="fr-FR" smtClean="0"/>
              <a:t>‹N°›</a:t>
            </a:fld>
            <a:endParaRPr lang="fr-FR"/>
          </a:p>
        </p:txBody>
      </p:sp>
    </p:spTree>
    <p:extLst>
      <p:ext uri="{BB962C8B-B14F-4D97-AF65-F5344CB8AC3E}">
        <p14:creationId xmlns:p14="http://schemas.microsoft.com/office/powerpoint/2010/main" val="4143882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r>
              <a:rPr lang="fr-FR" smtClean="0"/>
              <a:t>Mission évaluation des politiques publiques, SCAP</a:t>
            </a:r>
            <a:endParaRPr lang="fr-FR"/>
          </a:p>
        </p:txBody>
      </p:sp>
      <p:sp>
        <p:nvSpPr>
          <p:cNvPr id="7" name="Espace réservé du numéro de diapositive 6"/>
          <p:cNvSpPr>
            <a:spLocks noGrp="1"/>
          </p:cNvSpPr>
          <p:nvPr>
            <p:ph type="sldNum" sz="quarter" idx="12"/>
          </p:nvPr>
        </p:nvSpPr>
        <p:spPr/>
        <p:txBody>
          <a:bodyPr/>
          <a:lstStyle/>
          <a:p>
            <a:fld id="{59D9009D-D39C-4A7D-ACB2-694F0C7933FD}" type="slidenum">
              <a:rPr lang="fr-FR" smtClean="0"/>
              <a:t>‹N°›</a:t>
            </a:fld>
            <a:endParaRPr lang="fr-FR"/>
          </a:p>
        </p:txBody>
      </p:sp>
    </p:spTree>
    <p:extLst>
      <p:ext uri="{BB962C8B-B14F-4D97-AF65-F5344CB8AC3E}">
        <p14:creationId xmlns:p14="http://schemas.microsoft.com/office/powerpoint/2010/main" val="1288236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Mission évaluation des politiques publiques, SCAP</a:t>
            </a:r>
            <a:endParaRPr lang="fr-FR"/>
          </a:p>
        </p:txBody>
      </p:sp>
      <p:sp>
        <p:nvSpPr>
          <p:cNvPr id="6" name="Espace réservé du numéro de diapositive 5"/>
          <p:cNvSpPr>
            <a:spLocks noGrp="1"/>
          </p:cNvSpPr>
          <p:nvPr>
            <p:ph type="sldNum" sz="quarter" idx="12"/>
          </p:nvPr>
        </p:nvSpPr>
        <p:spPr/>
        <p:txBody>
          <a:bodyPr/>
          <a:lstStyle/>
          <a:p>
            <a:fld id="{59D9009D-D39C-4A7D-ACB2-694F0C7933FD}" type="slidenum">
              <a:rPr lang="fr-FR" smtClean="0"/>
              <a:t>‹N°›</a:t>
            </a:fld>
            <a:endParaRPr lang="fr-FR"/>
          </a:p>
        </p:txBody>
      </p:sp>
    </p:spTree>
    <p:extLst>
      <p:ext uri="{BB962C8B-B14F-4D97-AF65-F5344CB8AC3E}">
        <p14:creationId xmlns:p14="http://schemas.microsoft.com/office/powerpoint/2010/main" val="776695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Mission évaluation des politiques publiques, SCAP</a:t>
            </a:r>
            <a:endParaRPr lang="fr-FR"/>
          </a:p>
        </p:txBody>
      </p:sp>
      <p:sp>
        <p:nvSpPr>
          <p:cNvPr id="6" name="Espace réservé du numéro de diapositive 5"/>
          <p:cNvSpPr>
            <a:spLocks noGrp="1"/>
          </p:cNvSpPr>
          <p:nvPr>
            <p:ph type="sldNum" sz="quarter" idx="12"/>
          </p:nvPr>
        </p:nvSpPr>
        <p:spPr/>
        <p:txBody>
          <a:bodyPr/>
          <a:lstStyle/>
          <a:p>
            <a:fld id="{59D9009D-D39C-4A7D-ACB2-694F0C7933FD}" type="slidenum">
              <a:rPr lang="fr-FR" smtClean="0"/>
              <a:t>‹N°›</a:t>
            </a:fld>
            <a:endParaRPr lang="fr-FR"/>
          </a:p>
        </p:txBody>
      </p:sp>
    </p:spTree>
    <p:extLst>
      <p:ext uri="{BB962C8B-B14F-4D97-AF65-F5344CB8AC3E}">
        <p14:creationId xmlns:p14="http://schemas.microsoft.com/office/powerpoint/2010/main" val="3055196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2" name="Picture 13" descr="Base Power point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57176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8"/>
          <p:cNvSpPr>
            <a:spLocks noGrp="1" noChangeArrowheads="1"/>
          </p:cNvSpPr>
          <p:nvPr>
            <p:ph type="ftr" sz="quarter" idx="10"/>
          </p:nvPr>
        </p:nvSpPr>
        <p:spPr>
          <a:ln/>
        </p:spPr>
        <p:txBody>
          <a:bodyPr/>
          <a:lstStyle>
            <a:lvl1pPr>
              <a:defRPr/>
            </a:lvl1pPr>
          </a:lstStyle>
          <a:p>
            <a:pPr>
              <a:defRPr/>
            </a:pPr>
            <a:r>
              <a:rPr lang="fr-FR" altLang="fr-FR" smtClean="0"/>
              <a:t>Mission évaluation des politiques publiques, SCAP</a:t>
            </a:r>
            <a:endParaRPr lang="fr-FR" altLang="fr-FR"/>
          </a:p>
        </p:txBody>
      </p:sp>
    </p:spTree>
    <p:extLst>
      <p:ext uri="{BB962C8B-B14F-4D97-AF65-F5344CB8AC3E}">
        <p14:creationId xmlns:p14="http://schemas.microsoft.com/office/powerpoint/2010/main" val="1632527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1" y="1709741"/>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1" y="4589466"/>
            <a:ext cx="10515600" cy="1500187"/>
          </a:xfrm>
        </p:spPr>
        <p:txBody>
          <a:bodyPr/>
          <a:lstStyle>
            <a:lvl1pPr marL="0" indent="0">
              <a:buNone/>
              <a:defRPr sz="2400"/>
            </a:lvl1pPr>
            <a:lvl2pPr marL="457189" indent="0">
              <a:buNone/>
              <a:defRPr sz="2000"/>
            </a:lvl2pPr>
            <a:lvl3pPr marL="914377" indent="0">
              <a:buNone/>
              <a:defRPr sz="18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pPr lvl="0"/>
            <a:r>
              <a:rPr lang="fr-FR" smtClean="0"/>
              <a:t>Modifiez les styles du texte du masque</a:t>
            </a:r>
          </a:p>
        </p:txBody>
      </p:sp>
      <p:sp>
        <p:nvSpPr>
          <p:cNvPr id="4" name="Rectangle 8"/>
          <p:cNvSpPr>
            <a:spLocks noGrp="1" noChangeArrowheads="1"/>
          </p:cNvSpPr>
          <p:nvPr>
            <p:ph type="ftr" sz="quarter" idx="10"/>
          </p:nvPr>
        </p:nvSpPr>
        <p:spPr>
          <a:ln/>
        </p:spPr>
        <p:txBody>
          <a:bodyPr/>
          <a:lstStyle>
            <a:lvl1pPr>
              <a:defRPr/>
            </a:lvl1pPr>
          </a:lstStyle>
          <a:p>
            <a:pPr>
              <a:defRPr/>
            </a:pPr>
            <a:r>
              <a:rPr lang="fr-FR" altLang="fr-FR" smtClean="0"/>
              <a:t>Mission évaluation des politiques publiques, SCAP</a:t>
            </a:r>
            <a:endParaRPr lang="fr-FR" altLang="fr-FR"/>
          </a:p>
        </p:txBody>
      </p:sp>
    </p:spTree>
    <p:extLst>
      <p:ext uri="{BB962C8B-B14F-4D97-AF65-F5344CB8AC3E}">
        <p14:creationId xmlns:p14="http://schemas.microsoft.com/office/powerpoint/2010/main" val="19478137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23335" y="1295403"/>
            <a:ext cx="5477933" cy="48307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04468" y="1295403"/>
            <a:ext cx="5477933" cy="48307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8"/>
          <p:cNvSpPr>
            <a:spLocks noGrp="1" noChangeArrowheads="1"/>
          </p:cNvSpPr>
          <p:nvPr>
            <p:ph type="ftr" sz="quarter" idx="10"/>
          </p:nvPr>
        </p:nvSpPr>
        <p:spPr>
          <a:ln/>
        </p:spPr>
        <p:txBody>
          <a:bodyPr/>
          <a:lstStyle>
            <a:lvl1pPr>
              <a:defRPr/>
            </a:lvl1pPr>
          </a:lstStyle>
          <a:p>
            <a:pPr>
              <a:defRPr/>
            </a:pPr>
            <a:r>
              <a:rPr lang="fr-FR" altLang="fr-FR" smtClean="0"/>
              <a:t>Mission évaluation des politiques publiques, SCAP</a:t>
            </a:r>
            <a:endParaRPr lang="fr-FR" altLang="fr-FR"/>
          </a:p>
        </p:txBody>
      </p:sp>
    </p:spTree>
    <p:extLst>
      <p:ext uri="{BB962C8B-B14F-4D97-AF65-F5344CB8AC3E}">
        <p14:creationId xmlns:p14="http://schemas.microsoft.com/office/powerpoint/2010/main" val="3977887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40317" y="365128"/>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40319" y="1681163"/>
            <a:ext cx="5158316"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40319" y="2505075"/>
            <a:ext cx="5158316"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71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71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8"/>
          <p:cNvSpPr>
            <a:spLocks noGrp="1" noChangeArrowheads="1"/>
          </p:cNvSpPr>
          <p:nvPr>
            <p:ph type="ftr" sz="quarter" idx="10"/>
          </p:nvPr>
        </p:nvSpPr>
        <p:spPr>
          <a:ln/>
        </p:spPr>
        <p:txBody>
          <a:bodyPr/>
          <a:lstStyle>
            <a:lvl1pPr>
              <a:defRPr/>
            </a:lvl1pPr>
          </a:lstStyle>
          <a:p>
            <a:pPr>
              <a:defRPr/>
            </a:pPr>
            <a:r>
              <a:rPr lang="fr-FR" altLang="fr-FR" smtClean="0"/>
              <a:t>Mission évaluation des politiques publiques, SCAP</a:t>
            </a:r>
            <a:endParaRPr lang="fr-FR" altLang="fr-FR"/>
          </a:p>
        </p:txBody>
      </p:sp>
    </p:spTree>
    <p:extLst>
      <p:ext uri="{BB962C8B-B14F-4D97-AF65-F5344CB8AC3E}">
        <p14:creationId xmlns:p14="http://schemas.microsoft.com/office/powerpoint/2010/main" val="18766485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Rectangle 8"/>
          <p:cNvSpPr>
            <a:spLocks noGrp="1" noChangeArrowheads="1"/>
          </p:cNvSpPr>
          <p:nvPr>
            <p:ph type="ftr" sz="quarter" idx="10"/>
          </p:nvPr>
        </p:nvSpPr>
        <p:spPr>
          <a:ln/>
        </p:spPr>
        <p:txBody>
          <a:bodyPr/>
          <a:lstStyle>
            <a:lvl1pPr>
              <a:defRPr/>
            </a:lvl1pPr>
          </a:lstStyle>
          <a:p>
            <a:pPr>
              <a:defRPr/>
            </a:pPr>
            <a:r>
              <a:rPr lang="fr-FR" altLang="fr-FR" smtClean="0"/>
              <a:t>Mission évaluation des politiques publiques, SCAP</a:t>
            </a:r>
            <a:endParaRPr lang="fr-FR" altLang="fr-FR"/>
          </a:p>
        </p:txBody>
      </p:sp>
    </p:spTree>
    <p:extLst>
      <p:ext uri="{BB962C8B-B14F-4D97-AF65-F5344CB8AC3E}">
        <p14:creationId xmlns:p14="http://schemas.microsoft.com/office/powerpoint/2010/main" val="38212005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8"/>
          <p:cNvSpPr>
            <a:spLocks noGrp="1" noChangeArrowheads="1"/>
          </p:cNvSpPr>
          <p:nvPr>
            <p:ph type="ftr" sz="quarter" idx="10"/>
          </p:nvPr>
        </p:nvSpPr>
        <p:spPr>
          <a:ln/>
        </p:spPr>
        <p:txBody>
          <a:bodyPr/>
          <a:lstStyle>
            <a:lvl1pPr>
              <a:defRPr/>
            </a:lvl1pPr>
          </a:lstStyle>
          <a:p>
            <a:pPr>
              <a:defRPr/>
            </a:pPr>
            <a:r>
              <a:rPr lang="fr-FR" altLang="fr-FR" smtClean="0"/>
              <a:t>Mission évaluation des politiques publiques, SCAP</a:t>
            </a:r>
            <a:endParaRPr lang="fr-FR" altLang="fr-FR"/>
          </a:p>
        </p:txBody>
      </p:sp>
    </p:spTree>
    <p:extLst>
      <p:ext uri="{BB962C8B-B14F-4D97-AF65-F5344CB8AC3E}">
        <p14:creationId xmlns:p14="http://schemas.microsoft.com/office/powerpoint/2010/main" val="21311043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40319" y="457200"/>
            <a:ext cx="393276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717"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40319" y="2057400"/>
            <a:ext cx="393276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smtClean="0"/>
              <a:t>Modifiez les styles du texte du masque</a:t>
            </a:r>
          </a:p>
        </p:txBody>
      </p:sp>
      <p:sp>
        <p:nvSpPr>
          <p:cNvPr id="5" name="Rectangle 8"/>
          <p:cNvSpPr>
            <a:spLocks noGrp="1" noChangeArrowheads="1"/>
          </p:cNvSpPr>
          <p:nvPr>
            <p:ph type="ftr" sz="quarter" idx="10"/>
          </p:nvPr>
        </p:nvSpPr>
        <p:spPr>
          <a:ln/>
        </p:spPr>
        <p:txBody>
          <a:bodyPr/>
          <a:lstStyle>
            <a:lvl1pPr>
              <a:defRPr/>
            </a:lvl1pPr>
          </a:lstStyle>
          <a:p>
            <a:pPr>
              <a:defRPr/>
            </a:pPr>
            <a:r>
              <a:rPr lang="fr-FR" altLang="fr-FR" smtClean="0"/>
              <a:t>Mission évaluation des politiques publiques, SCAP</a:t>
            </a:r>
            <a:endParaRPr lang="fr-FR" altLang="fr-FR"/>
          </a:p>
        </p:txBody>
      </p:sp>
    </p:spTree>
    <p:extLst>
      <p:ext uri="{BB962C8B-B14F-4D97-AF65-F5344CB8AC3E}">
        <p14:creationId xmlns:p14="http://schemas.microsoft.com/office/powerpoint/2010/main" val="1577003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40319" y="457200"/>
            <a:ext cx="393276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717" y="987428"/>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fr-FR" noProof="0" smtClean="0"/>
              <a:t>Cliquez sur l'icône pour ajouter une image</a:t>
            </a:r>
          </a:p>
        </p:txBody>
      </p:sp>
      <p:sp>
        <p:nvSpPr>
          <p:cNvPr id="4" name="Espace réservé du texte 3"/>
          <p:cNvSpPr>
            <a:spLocks noGrp="1"/>
          </p:cNvSpPr>
          <p:nvPr>
            <p:ph type="body" sz="half" idx="2"/>
          </p:nvPr>
        </p:nvSpPr>
        <p:spPr>
          <a:xfrm>
            <a:off x="840319" y="2057400"/>
            <a:ext cx="393276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smtClean="0"/>
              <a:t>Modifiez les styles du texte du masque</a:t>
            </a:r>
          </a:p>
        </p:txBody>
      </p:sp>
      <p:sp>
        <p:nvSpPr>
          <p:cNvPr id="5" name="Rectangle 8"/>
          <p:cNvSpPr>
            <a:spLocks noGrp="1" noChangeArrowheads="1"/>
          </p:cNvSpPr>
          <p:nvPr>
            <p:ph type="ftr" sz="quarter" idx="10"/>
          </p:nvPr>
        </p:nvSpPr>
        <p:spPr>
          <a:ln/>
        </p:spPr>
        <p:txBody>
          <a:bodyPr/>
          <a:lstStyle>
            <a:lvl1pPr>
              <a:defRPr/>
            </a:lvl1pPr>
          </a:lstStyle>
          <a:p>
            <a:pPr>
              <a:defRPr/>
            </a:pPr>
            <a:r>
              <a:rPr lang="fr-FR" altLang="fr-FR" smtClean="0"/>
              <a:t>Mission évaluation des politiques publiques, SCAP</a:t>
            </a:r>
            <a:endParaRPr lang="fr-FR" altLang="fr-FR"/>
          </a:p>
        </p:txBody>
      </p:sp>
    </p:spTree>
    <p:extLst>
      <p:ext uri="{BB962C8B-B14F-4D97-AF65-F5344CB8AC3E}">
        <p14:creationId xmlns:p14="http://schemas.microsoft.com/office/powerpoint/2010/main" val="125733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8"/>
          <p:cNvSpPr>
            <a:spLocks noGrp="1" noChangeArrowheads="1"/>
          </p:cNvSpPr>
          <p:nvPr>
            <p:ph type="ftr" sz="quarter" idx="10"/>
          </p:nvPr>
        </p:nvSpPr>
        <p:spPr>
          <a:ln/>
        </p:spPr>
        <p:txBody>
          <a:bodyPr/>
          <a:lstStyle>
            <a:lvl1pPr>
              <a:defRPr/>
            </a:lvl1pPr>
          </a:lstStyle>
          <a:p>
            <a:pPr>
              <a:defRPr/>
            </a:pPr>
            <a:r>
              <a:rPr lang="fr-FR" altLang="fr-FR" smtClean="0"/>
              <a:t>Mission évaluation des politiques publiques, SCAP</a:t>
            </a:r>
            <a:endParaRPr lang="fr-FR" altLang="fr-FR"/>
          </a:p>
        </p:txBody>
      </p:sp>
    </p:spTree>
    <p:extLst>
      <p:ext uri="{BB962C8B-B14F-4D97-AF65-F5344CB8AC3E}">
        <p14:creationId xmlns:p14="http://schemas.microsoft.com/office/powerpoint/2010/main" val="39345502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88400" y="152403"/>
            <a:ext cx="2794000" cy="5973763"/>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06400" y="152403"/>
            <a:ext cx="8178800" cy="5973763"/>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8"/>
          <p:cNvSpPr>
            <a:spLocks noGrp="1" noChangeArrowheads="1"/>
          </p:cNvSpPr>
          <p:nvPr>
            <p:ph type="ftr" sz="quarter" idx="10"/>
          </p:nvPr>
        </p:nvSpPr>
        <p:spPr>
          <a:ln/>
        </p:spPr>
        <p:txBody>
          <a:bodyPr/>
          <a:lstStyle>
            <a:lvl1pPr>
              <a:defRPr/>
            </a:lvl1pPr>
          </a:lstStyle>
          <a:p>
            <a:pPr>
              <a:defRPr/>
            </a:pPr>
            <a:r>
              <a:rPr lang="fr-FR" altLang="fr-FR" smtClean="0"/>
              <a:t>Mission évaluation des politiques publiques, SCAP</a:t>
            </a:r>
            <a:endParaRPr lang="fr-FR" altLang="fr-FR"/>
          </a:p>
        </p:txBody>
      </p:sp>
    </p:spTree>
    <p:extLst>
      <p:ext uri="{BB962C8B-B14F-4D97-AF65-F5344CB8AC3E}">
        <p14:creationId xmlns:p14="http://schemas.microsoft.com/office/powerpoint/2010/main" val="4205603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Mission évaluation des politiques publiques, SCAP</a:t>
            </a:r>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D9009D-D39C-4A7D-ACB2-694F0C7933FD}" type="slidenum">
              <a:rPr lang="fr-FR" smtClean="0"/>
              <a:t>‹N°›</a:t>
            </a:fld>
            <a:endParaRPr lang="fr-FR"/>
          </a:p>
        </p:txBody>
      </p:sp>
    </p:spTree>
    <p:extLst>
      <p:ext uri="{BB962C8B-B14F-4D97-AF65-F5344CB8AC3E}">
        <p14:creationId xmlns:p14="http://schemas.microsoft.com/office/powerpoint/2010/main" val="2325824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28402" name="Rectangle 18"/>
          <p:cNvSpPr>
            <a:spLocks/>
          </p:cNvSpPr>
          <p:nvPr/>
        </p:nvSpPr>
        <p:spPr bwMode="auto">
          <a:xfrm>
            <a:off x="0" y="6515100"/>
            <a:ext cx="12192000" cy="342900"/>
          </a:xfrm>
          <a:prstGeom prst="rect">
            <a:avLst/>
          </a:prstGeom>
          <a:solidFill>
            <a:srgbClr val="93C11F"/>
          </a:solidFill>
          <a:ln>
            <a:noFill/>
          </a:ln>
          <a:effectLst>
            <a:outerShdw blurRad="25400" dist="12700" dir="5400000" algn="ctr" rotWithShape="0">
              <a:srgbClr val="000000">
                <a:alpha val="50000"/>
              </a:srgbClr>
            </a:outerShdw>
          </a:effectLst>
          <a:extLst>
            <a:ext uri="{91240B29-F687-4F45-9708-019B960494DF}">
              <a14:hiddenLine xmlns:a14="http://schemas.microsoft.com/office/drawing/2010/main" w="3175">
                <a:solidFill>
                  <a:srgbClr val="000000"/>
                </a:solidFill>
                <a:miter lim="0"/>
                <a:headEnd/>
                <a:tailEnd/>
              </a14:hiddenLine>
            </a:ext>
          </a:extLst>
        </p:spPr>
        <p:txBody>
          <a:bodyPr lIns="0" tIns="0" rIns="0" bIns="0" anchor="ctr"/>
          <a:lstStyle>
            <a:lvl1pPr defTabSz="411163">
              <a:defRPr>
                <a:solidFill>
                  <a:schemeClr val="tx1"/>
                </a:solidFill>
                <a:latin typeface="Arial" panose="020B0604020202020204" pitchFamily="34" charset="0"/>
              </a:defRPr>
            </a:lvl1pPr>
            <a:lvl2pPr indent="160338" defTabSz="411163">
              <a:defRPr>
                <a:solidFill>
                  <a:schemeClr val="tx1"/>
                </a:solidFill>
                <a:latin typeface="Arial" panose="020B0604020202020204" pitchFamily="34" charset="0"/>
              </a:defRPr>
            </a:lvl2pPr>
            <a:lvl3pPr indent="320675" defTabSz="411163">
              <a:defRPr>
                <a:solidFill>
                  <a:schemeClr val="tx1"/>
                </a:solidFill>
                <a:latin typeface="Arial" panose="020B0604020202020204" pitchFamily="34" charset="0"/>
              </a:defRPr>
            </a:lvl3pPr>
            <a:lvl4pPr indent="482600" defTabSz="411163">
              <a:defRPr>
                <a:solidFill>
                  <a:schemeClr val="tx1"/>
                </a:solidFill>
                <a:latin typeface="Arial" panose="020B0604020202020204" pitchFamily="34" charset="0"/>
              </a:defRPr>
            </a:lvl4pPr>
            <a:lvl5pPr indent="642938" defTabSz="411163">
              <a:defRPr>
                <a:solidFill>
                  <a:schemeClr val="tx1"/>
                </a:solidFill>
                <a:latin typeface="Arial" panose="020B0604020202020204" pitchFamily="34" charset="0"/>
              </a:defRPr>
            </a:lvl5pPr>
            <a:lvl6pPr marL="457200" indent="642938" defTabSz="411163" fontAlgn="base">
              <a:spcBef>
                <a:spcPct val="0"/>
              </a:spcBef>
              <a:spcAft>
                <a:spcPct val="0"/>
              </a:spcAft>
              <a:defRPr>
                <a:solidFill>
                  <a:schemeClr val="tx1"/>
                </a:solidFill>
                <a:latin typeface="Arial" panose="020B0604020202020204" pitchFamily="34" charset="0"/>
              </a:defRPr>
            </a:lvl6pPr>
            <a:lvl7pPr marL="914400" indent="642938" defTabSz="411163" fontAlgn="base">
              <a:spcBef>
                <a:spcPct val="0"/>
              </a:spcBef>
              <a:spcAft>
                <a:spcPct val="0"/>
              </a:spcAft>
              <a:defRPr>
                <a:solidFill>
                  <a:schemeClr val="tx1"/>
                </a:solidFill>
                <a:latin typeface="Arial" panose="020B0604020202020204" pitchFamily="34" charset="0"/>
              </a:defRPr>
            </a:lvl7pPr>
            <a:lvl8pPr marL="1371600" indent="642938" defTabSz="411163" fontAlgn="base">
              <a:spcBef>
                <a:spcPct val="0"/>
              </a:spcBef>
              <a:spcAft>
                <a:spcPct val="0"/>
              </a:spcAft>
              <a:defRPr>
                <a:solidFill>
                  <a:schemeClr val="tx1"/>
                </a:solidFill>
                <a:latin typeface="Arial" panose="020B0604020202020204" pitchFamily="34" charset="0"/>
              </a:defRPr>
            </a:lvl8pPr>
            <a:lvl9pPr marL="1828800" indent="642938" defTabSz="411163" fontAlgn="base">
              <a:spcBef>
                <a:spcPct val="0"/>
              </a:spcBef>
              <a:spcAft>
                <a:spcPct val="0"/>
              </a:spcAft>
              <a:defRPr>
                <a:solidFill>
                  <a:schemeClr val="tx1"/>
                </a:solidFill>
                <a:latin typeface="Arial" panose="020B0604020202020204" pitchFamily="34" charset="0"/>
              </a:defRPr>
            </a:lvl9pPr>
          </a:lstStyle>
          <a:p>
            <a:pPr algn="ctr" eaLnBrk="1">
              <a:defRPr/>
            </a:pPr>
            <a:endParaRPr lang="fr-FR" altLang="fr-FR" sz="1500" b="0" baseline="0" smtClean="0">
              <a:solidFill>
                <a:srgbClr val="FFFFFF"/>
              </a:solidFill>
              <a:latin typeface="Helvetica Light"/>
              <a:ea typeface="Helvetica Light"/>
              <a:cs typeface="Helvetica Light"/>
              <a:sym typeface="Helvetica Light"/>
            </a:endParaRPr>
          </a:p>
        </p:txBody>
      </p:sp>
      <p:pic>
        <p:nvPicPr>
          <p:cNvPr id="1027" name="Picture 15" descr="Base Power point9"/>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1591"/>
            <a:ext cx="12192000" cy="68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8" name="Rectangle 3"/>
          <p:cNvSpPr>
            <a:spLocks noGrp="1" noChangeArrowheads="1"/>
          </p:cNvSpPr>
          <p:nvPr>
            <p:ph type="body" idx="1"/>
          </p:nvPr>
        </p:nvSpPr>
        <p:spPr bwMode="auto">
          <a:xfrm>
            <a:off x="423333" y="1295403"/>
            <a:ext cx="11159067" cy="4830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smtClean="0"/>
              <a:t>Titre 1</a:t>
            </a:r>
          </a:p>
          <a:p>
            <a:pPr lvl="1"/>
            <a:r>
              <a:rPr lang="fr-FR" altLang="fr-FR" smtClean="0"/>
              <a:t>Sous-titre A</a:t>
            </a:r>
          </a:p>
          <a:p>
            <a:pPr lvl="2"/>
            <a:r>
              <a:rPr lang="fr-FR" altLang="fr-FR" smtClean="0"/>
              <a:t>Sous-titre 1</a:t>
            </a:r>
          </a:p>
          <a:p>
            <a:pPr lvl="3"/>
            <a:r>
              <a:rPr lang="fr-FR" altLang="fr-FR" smtClean="0"/>
              <a:t>Texte</a:t>
            </a:r>
          </a:p>
          <a:p>
            <a:pPr lvl="4"/>
            <a:r>
              <a:rPr lang="fr-FR" altLang="fr-FR" smtClean="0"/>
              <a:t>liste</a:t>
            </a:r>
          </a:p>
        </p:txBody>
      </p:sp>
      <p:sp>
        <p:nvSpPr>
          <p:cNvPr id="528392" name="Rectangle 8"/>
          <p:cNvSpPr>
            <a:spLocks noGrp="1" noChangeArrowheads="1"/>
          </p:cNvSpPr>
          <p:nvPr>
            <p:ph type="ftr" sz="quarter" idx="3"/>
          </p:nvPr>
        </p:nvSpPr>
        <p:spPr bwMode="auto">
          <a:xfrm>
            <a:off x="203200" y="6477000"/>
            <a:ext cx="109728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100" b="0" baseline="0" smtClean="0">
                <a:latin typeface="+mn-lt"/>
              </a:defRPr>
            </a:lvl1pPr>
          </a:lstStyle>
          <a:p>
            <a:pPr>
              <a:defRPr/>
            </a:pPr>
            <a:r>
              <a:rPr lang="fr-FR" altLang="fr-FR" smtClean="0"/>
              <a:t>Mission évaluation des politiques publiques, SCAP</a:t>
            </a:r>
            <a:endParaRPr lang="fr-FR" altLang="fr-FR"/>
          </a:p>
        </p:txBody>
      </p:sp>
      <p:sp>
        <p:nvSpPr>
          <p:cNvPr id="1030" name="Rectangle 2"/>
          <p:cNvSpPr>
            <a:spLocks noGrp="1" noChangeArrowheads="1"/>
          </p:cNvSpPr>
          <p:nvPr>
            <p:ph type="title"/>
          </p:nvPr>
        </p:nvSpPr>
        <p:spPr bwMode="auto">
          <a:xfrm>
            <a:off x="406400" y="152403"/>
            <a:ext cx="86360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smtClean="0"/>
              <a:t>	Titre 1</a:t>
            </a:r>
          </a:p>
        </p:txBody>
      </p:sp>
      <p:sp>
        <p:nvSpPr>
          <p:cNvPr id="1031" name="Rectangle 12"/>
          <p:cNvSpPr>
            <a:spLocks noChangeArrowheads="1"/>
          </p:cNvSpPr>
          <p:nvPr/>
        </p:nvSpPr>
        <p:spPr bwMode="auto">
          <a:xfrm>
            <a:off x="11176000" y="6553200"/>
            <a:ext cx="1016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3600" b="1" baseline="30000">
                <a:solidFill>
                  <a:schemeClr val="bg1"/>
                </a:solidFill>
                <a:latin typeface="Lucida Sans" panose="020B0602030504020204" pitchFamily="34" charset="0"/>
              </a:defRPr>
            </a:lvl1pPr>
            <a:lvl2pPr marL="742950" indent="-285750">
              <a:defRPr sz="3600" b="1" baseline="30000">
                <a:solidFill>
                  <a:schemeClr val="bg1"/>
                </a:solidFill>
                <a:latin typeface="Lucida Sans" panose="020B0602030504020204" pitchFamily="34" charset="0"/>
              </a:defRPr>
            </a:lvl2pPr>
            <a:lvl3pPr marL="1143000" indent="-228600">
              <a:defRPr sz="3600" b="1" baseline="30000">
                <a:solidFill>
                  <a:schemeClr val="bg1"/>
                </a:solidFill>
                <a:latin typeface="Lucida Sans" panose="020B0602030504020204" pitchFamily="34" charset="0"/>
              </a:defRPr>
            </a:lvl3pPr>
            <a:lvl4pPr marL="1600200" indent="-228600">
              <a:defRPr sz="3600" b="1" baseline="30000">
                <a:solidFill>
                  <a:schemeClr val="bg1"/>
                </a:solidFill>
                <a:latin typeface="Lucida Sans" panose="020B0602030504020204" pitchFamily="34" charset="0"/>
              </a:defRPr>
            </a:lvl4pPr>
            <a:lvl5pPr marL="2057400" indent="-228600">
              <a:defRPr sz="3600" b="1" baseline="30000">
                <a:solidFill>
                  <a:schemeClr val="bg1"/>
                </a:solidFill>
                <a:latin typeface="Lucida Sans" panose="020B0602030504020204" pitchFamily="34" charset="0"/>
              </a:defRPr>
            </a:lvl5pPr>
            <a:lvl6pPr marL="2514600" indent="-228600" eaLnBrk="0" fontAlgn="base" hangingPunct="0">
              <a:spcBef>
                <a:spcPct val="0"/>
              </a:spcBef>
              <a:spcAft>
                <a:spcPct val="0"/>
              </a:spcAft>
              <a:defRPr sz="3600" b="1" baseline="30000">
                <a:solidFill>
                  <a:schemeClr val="bg1"/>
                </a:solidFill>
                <a:latin typeface="Lucida Sans" panose="020B0602030504020204" pitchFamily="34" charset="0"/>
              </a:defRPr>
            </a:lvl6pPr>
            <a:lvl7pPr marL="2971800" indent="-228600" eaLnBrk="0" fontAlgn="base" hangingPunct="0">
              <a:spcBef>
                <a:spcPct val="0"/>
              </a:spcBef>
              <a:spcAft>
                <a:spcPct val="0"/>
              </a:spcAft>
              <a:defRPr sz="3600" b="1" baseline="30000">
                <a:solidFill>
                  <a:schemeClr val="bg1"/>
                </a:solidFill>
                <a:latin typeface="Lucida Sans" panose="020B0602030504020204" pitchFamily="34" charset="0"/>
              </a:defRPr>
            </a:lvl7pPr>
            <a:lvl8pPr marL="3429000" indent="-228600" eaLnBrk="0" fontAlgn="base" hangingPunct="0">
              <a:spcBef>
                <a:spcPct val="0"/>
              </a:spcBef>
              <a:spcAft>
                <a:spcPct val="0"/>
              </a:spcAft>
              <a:defRPr sz="3600" b="1" baseline="30000">
                <a:solidFill>
                  <a:schemeClr val="bg1"/>
                </a:solidFill>
                <a:latin typeface="Lucida Sans" panose="020B0602030504020204" pitchFamily="34" charset="0"/>
              </a:defRPr>
            </a:lvl8pPr>
            <a:lvl9pPr marL="3886200" indent="-228600" eaLnBrk="0" fontAlgn="base" hangingPunct="0">
              <a:spcBef>
                <a:spcPct val="0"/>
              </a:spcBef>
              <a:spcAft>
                <a:spcPct val="0"/>
              </a:spcAft>
              <a:defRPr sz="3600" b="1" baseline="30000">
                <a:solidFill>
                  <a:schemeClr val="bg1"/>
                </a:solidFill>
                <a:latin typeface="Lucida Sans" panose="020B0602030504020204" pitchFamily="34" charset="0"/>
              </a:defRPr>
            </a:lvl9pPr>
          </a:lstStyle>
          <a:p>
            <a:pPr eaLnBrk="1" hangingPunct="1"/>
            <a:fld id="{22A99B4F-2D25-4CA6-8C3C-F82BE5BD6B22}" type="slidenum">
              <a:rPr lang="fr-FR" altLang="fr-FR" sz="1400" b="0" baseline="0">
                <a:latin typeface="Calibri" panose="020F0502020204030204" pitchFamily="34" charset="0"/>
              </a:rPr>
              <a:pPr eaLnBrk="1" hangingPunct="1"/>
              <a:t>‹N°›</a:t>
            </a:fld>
            <a:r>
              <a:rPr lang="fr-FR" altLang="fr-FR" sz="1400" b="0" baseline="0">
                <a:latin typeface="Calibri" panose="020F0502020204030204" pitchFamily="34" charset="0"/>
              </a:rPr>
              <a:t>/</a:t>
            </a:r>
          </a:p>
        </p:txBody>
      </p:sp>
    </p:spTree>
    <p:extLst>
      <p:ext uri="{BB962C8B-B14F-4D97-AF65-F5344CB8AC3E}">
        <p14:creationId xmlns:p14="http://schemas.microsoft.com/office/powerpoint/2010/main" val="22689572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indent="1588" algn="just" rtl="0" eaLnBrk="1" fontAlgn="base" hangingPunct="1">
        <a:spcBef>
          <a:spcPct val="0"/>
        </a:spcBef>
        <a:spcAft>
          <a:spcPct val="0"/>
        </a:spcAft>
        <a:buAutoNum type="romanUcPeriod"/>
        <a:tabLst>
          <a:tab pos="357179" algn="l"/>
        </a:tabLst>
        <a:defRPr sz="2400" b="1" kern="1200">
          <a:solidFill>
            <a:schemeClr val="bg1"/>
          </a:solidFill>
          <a:latin typeface="+mj-lt"/>
          <a:ea typeface="+mj-ea"/>
          <a:cs typeface="+mj-cs"/>
        </a:defRPr>
      </a:lvl1pPr>
      <a:lvl2pPr indent="1588" algn="just" rtl="0" eaLnBrk="1" fontAlgn="base" hangingPunct="1">
        <a:spcBef>
          <a:spcPct val="0"/>
        </a:spcBef>
        <a:spcAft>
          <a:spcPct val="0"/>
        </a:spcAft>
        <a:buAutoNum type="romanUcPeriod"/>
        <a:tabLst>
          <a:tab pos="357179" algn="l"/>
        </a:tabLst>
        <a:defRPr sz="2400" b="1">
          <a:solidFill>
            <a:schemeClr val="bg1"/>
          </a:solidFill>
          <a:latin typeface="Calibri" panose="020F0502020204030204" pitchFamily="34" charset="0"/>
        </a:defRPr>
      </a:lvl2pPr>
      <a:lvl3pPr indent="1588" algn="just" rtl="0" eaLnBrk="1" fontAlgn="base" hangingPunct="1">
        <a:spcBef>
          <a:spcPct val="0"/>
        </a:spcBef>
        <a:spcAft>
          <a:spcPct val="0"/>
        </a:spcAft>
        <a:buAutoNum type="romanUcPeriod"/>
        <a:tabLst>
          <a:tab pos="357179" algn="l"/>
        </a:tabLst>
        <a:defRPr sz="2400" b="1">
          <a:solidFill>
            <a:schemeClr val="bg1"/>
          </a:solidFill>
          <a:latin typeface="Calibri" panose="020F0502020204030204" pitchFamily="34" charset="0"/>
        </a:defRPr>
      </a:lvl3pPr>
      <a:lvl4pPr indent="1588" algn="just" rtl="0" eaLnBrk="1" fontAlgn="base" hangingPunct="1">
        <a:spcBef>
          <a:spcPct val="0"/>
        </a:spcBef>
        <a:spcAft>
          <a:spcPct val="0"/>
        </a:spcAft>
        <a:buAutoNum type="romanUcPeriod"/>
        <a:tabLst>
          <a:tab pos="357179" algn="l"/>
        </a:tabLst>
        <a:defRPr sz="2400" b="1">
          <a:solidFill>
            <a:schemeClr val="bg1"/>
          </a:solidFill>
          <a:latin typeface="Calibri" panose="020F0502020204030204" pitchFamily="34" charset="0"/>
        </a:defRPr>
      </a:lvl4pPr>
      <a:lvl5pPr indent="1588" algn="just" rtl="0" eaLnBrk="1" fontAlgn="base" hangingPunct="1">
        <a:spcBef>
          <a:spcPct val="0"/>
        </a:spcBef>
        <a:spcAft>
          <a:spcPct val="0"/>
        </a:spcAft>
        <a:buAutoNum type="romanUcPeriod"/>
        <a:tabLst>
          <a:tab pos="357179" algn="l"/>
        </a:tabLst>
        <a:defRPr sz="2400" b="1">
          <a:solidFill>
            <a:schemeClr val="bg1"/>
          </a:solidFill>
          <a:latin typeface="Calibri" panose="020F0502020204030204" pitchFamily="34" charset="0"/>
        </a:defRPr>
      </a:lvl5pPr>
      <a:lvl6pPr marL="457189" indent="1588" algn="just" rtl="0" eaLnBrk="1" fontAlgn="base" hangingPunct="1">
        <a:spcBef>
          <a:spcPct val="0"/>
        </a:spcBef>
        <a:spcAft>
          <a:spcPct val="0"/>
        </a:spcAft>
        <a:buAutoNum type="romanUcPeriod"/>
        <a:tabLst>
          <a:tab pos="357179" algn="l"/>
        </a:tabLst>
        <a:defRPr sz="2400" b="1">
          <a:solidFill>
            <a:schemeClr val="bg1"/>
          </a:solidFill>
          <a:latin typeface="Calibri" panose="020F0502020204030204" pitchFamily="34" charset="0"/>
        </a:defRPr>
      </a:lvl6pPr>
      <a:lvl7pPr marL="914377" indent="1588" algn="just" rtl="0" eaLnBrk="1" fontAlgn="base" hangingPunct="1">
        <a:spcBef>
          <a:spcPct val="0"/>
        </a:spcBef>
        <a:spcAft>
          <a:spcPct val="0"/>
        </a:spcAft>
        <a:buAutoNum type="romanUcPeriod"/>
        <a:tabLst>
          <a:tab pos="357179" algn="l"/>
        </a:tabLst>
        <a:defRPr sz="2400" b="1">
          <a:solidFill>
            <a:schemeClr val="bg1"/>
          </a:solidFill>
          <a:latin typeface="Calibri" panose="020F0502020204030204" pitchFamily="34" charset="0"/>
        </a:defRPr>
      </a:lvl7pPr>
      <a:lvl8pPr marL="1371566" indent="1588" algn="just" rtl="0" eaLnBrk="1" fontAlgn="base" hangingPunct="1">
        <a:spcBef>
          <a:spcPct val="0"/>
        </a:spcBef>
        <a:spcAft>
          <a:spcPct val="0"/>
        </a:spcAft>
        <a:buAutoNum type="romanUcPeriod"/>
        <a:tabLst>
          <a:tab pos="357179" algn="l"/>
        </a:tabLst>
        <a:defRPr sz="2400" b="1">
          <a:solidFill>
            <a:schemeClr val="bg1"/>
          </a:solidFill>
          <a:latin typeface="Calibri" panose="020F0502020204030204" pitchFamily="34" charset="0"/>
        </a:defRPr>
      </a:lvl8pPr>
      <a:lvl9pPr marL="1828754" indent="1588" algn="just" rtl="0" eaLnBrk="1" fontAlgn="base" hangingPunct="1">
        <a:spcBef>
          <a:spcPct val="0"/>
        </a:spcBef>
        <a:spcAft>
          <a:spcPct val="0"/>
        </a:spcAft>
        <a:buAutoNum type="romanUcPeriod"/>
        <a:tabLst>
          <a:tab pos="357179" algn="l"/>
        </a:tabLst>
        <a:defRPr sz="2400" b="1">
          <a:solidFill>
            <a:schemeClr val="bg1"/>
          </a:solidFill>
          <a:latin typeface="Calibri" panose="020F0502020204030204" pitchFamily="34" charset="0"/>
        </a:defRPr>
      </a:lvl9pPr>
    </p:titleStyle>
    <p:bodyStyle>
      <a:lvl1pPr indent="265107" algn="l" rtl="0" eaLnBrk="1" fontAlgn="base" hangingPunct="1">
        <a:spcBef>
          <a:spcPct val="20000"/>
        </a:spcBef>
        <a:spcAft>
          <a:spcPct val="0"/>
        </a:spcAft>
        <a:buAutoNum type="romanUcPeriod"/>
        <a:defRPr sz="2800" b="1" kern="1200">
          <a:solidFill>
            <a:srgbClr val="97BD25"/>
          </a:solidFill>
          <a:latin typeface="+mn-lt"/>
          <a:ea typeface="+mn-ea"/>
          <a:cs typeface="+mn-cs"/>
        </a:defRPr>
      </a:lvl1pPr>
      <a:lvl2pPr marL="446077" indent="354004" algn="l" rtl="0" eaLnBrk="1" fontAlgn="base" hangingPunct="1">
        <a:spcBef>
          <a:spcPct val="20000"/>
        </a:spcBef>
        <a:spcAft>
          <a:spcPct val="0"/>
        </a:spcAft>
        <a:buAutoNum type="alphaUcPeriod"/>
        <a:defRPr sz="2400" kern="1200">
          <a:solidFill>
            <a:schemeClr val="tx1"/>
          </a:solidFill>
          <a:latin typeface="+mn-lt"/>
          <a:ea typeface="+mn-ea"/>
          <a:cs typeface="+mn-cs"/>
        </a:defRPr>
      </a:lvl2pPr>
      <a:lvl3pPr marL="982638" indent="269868" algn="l" rtl="0" eaLnBrk="1" fontAlgn="base" hangingPunct="1">
        <a:spcBef>
          <a:spcPct val="20000"/>
        </a:spcBef>
        <a:spcAft>
          <a:spcPct val="0"/>
        </a:spcAft>
        <a:buAutoNum type="arabicPeriod"/>
        <a:defRPr sz="2000" kern="1200">
          <a:solidFill>
            <a:schemeClr val="tx1"/>
          </a:solidFill>
          <a:latin typeface="+mn-lt"/>
          <a:ea typeface="+mn-ea"/>
          <a:cs typeface="+mn-cs"/>
        </a:defRPr>
      </a:lvl3pPr>
      <a:lvl4pPr marL="1435064" algn="l" rtl="0" eaLnBrk="1" fontAlgn="base" hangingPunct="1">
        <a:spcBef>
          <a:spcPct val="20000"/>
        </a:spcBef>
        <a:spcAft>
          <a:spcPct val="0"/>
        </a:spcAft>
        <a:defRPr sz="1600" kern="1200">
          <a:solidFill>
            <a:schemeClr val="tx1"/>
          </a:solidFill>
          <a:latin typeface="+mn-lt"/>
          <a:ea typeface="+mn-ea"/>
          <a:cs typeface="+mn-cs"/>
        </a:defRPr>
      </a:lvl4pPr>
      <a:lvl5pPr marL="1622385" indent="169858" algn="l"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a:spLocks noGrp="1"/>
          </p:cNvSpPr>
          <p:nvPr>
            <p:ph idx="1"/>
          </p:nvPr>
        </p:nvSpPr>
        <p:spPr>
          <a:xfrm>
            <a:off x="322263" y="923925"/>
            <a:ext cx="11158537" cy="4830763"/>
          </a:xfrm>
        </p:spPr>
        <p:txBody>
          <a:bodyPr>
            <a:normAutofit/>
          </a:bodyPr>
          <a:lstStyle/>
          <a:p>
            <a:pPr indent="0" algn="ctr">
              <a:lnSpc>
                <a:spcPct val="120000"/>
              </a:lnSpc>
              <a:buNone/>
            </a:pPr>
            <a:r>
              <a:rPr lang="fr-FR" sz="4000" dirty="0" smtClean="0">
                <a:latin typeface="Arial Black" panose="020B0A04020102020204" pitchFamily="34" charset="0"/>
              </a:rPr>
              <a:t/>
            </a:r>
            <a:br>
              <a:rPr lang="fr-FR" sz="4000" dirty="0" smtClean="0">
                <a:latin typeface="Arial Black" panose="020B0A04020102020204" pitchFamily="34" charset="0"/>
              </a:rPr>
            </a:br>
            <a:r>
              <a:rPr lang="fr-FR" sz="4400" dirty="0" smtClean="0">
                <a:latin typeface="Arial Black" panose="020B0A04020102020204" pitchFamily="34" charset="0"/>
              </a:rPr>
              <a:t>La</a:t>
            </a:r>
            <a:r>
              <a:rPr lang="fr-FR" sz="4400" dirty="0">
                <a:latin typeface="Arial Black" panose="020B0A04020102020204" pitchFamily="34" charset="0"/>
              </a:rPr>
              <a:t> </a:t>
            </a:r>
            <a:r>
              <a:rPr lang="fr-FR" sz="4400" dirty="0" smtClean="0">
                <a:latin typeface="Arial Black" panose="020B0A04020102020204" pitchFamily="34" charset="0"/>
              </a:rPr>
              <a:t>semaine en 4 jours</a:t>
            </a:r>
            <a:r>
              <a:rPr lang="fr-FR" sz="4600" dirty="0" smtClean="0">
                <a:latin typeface="Arial Black" panose="020B0A04020102020204" pitchFamily="34" charset="0"/>
              </a:rPr>
              <a:t/>
            </a:r>
            <a:br>
              <a:rPr lang="fr-FR" sz="4600" dirty="0" smtClean="0">
                <a:latin typeface="Arial Black" panose="020B0A04020102020204" pitchFamily="34" charset="0"/>
              </a:rPr>
            </a:br>
            <a:r>
              <a:rPr lang="fr-FR" sz="4600" dirty="0" smtClean="0">
                <a:solidFill>
                  <a:schemeClr val="bg1">
                    <a:lumMod val="50000"/>
                  </a:schemeClr>
                </a:solidFill>
                <a:latin typeface="Arial Black" panose="020B0A04020102020204" pitchFamily="34" charset="0"/>
              </a:rPr>
              <a:t/>
            </a:r>
            <a:br>
              <a:rPr lang="fr-FR" sz="4600" dirty="0" smtClean="0">
                <a:solidFill>
                  <a:schemeClr val="bg1">
                    <a:lumMod val="50000"/>
                  </a:schemeClr>
                </a:solidFill>
                <a:latin typeface="Arial Black" panose="020B0A04020102020204" pitchFamily="34" charset="0"/>
              </a:rPr>
            </a:br>
            <a:endParaRPr lang="fr-FR" sz="4600" dirty="0">
              <a:solidFill>
                <a:schemeClr val="bg1">
                  <a:lumMod val="50000"/>
                </a:schemeClr>
              </a:solidFill>
              <a:latin typeface="Arial Black" panose="020B0A04020102020204" pitchFamily="34" charset="0"/>
            </a:endParaRPr>
          </a:p>
        </p:txBody>
      </p:sp>
      <p:sp>
        <p:nvSpPr>
          <p:cNvPr id="8" name="Espace réservé du texte 3"/>
          <p:cNvSpPr txBox="1">
            <a:spLocks/>
          </p:cNvSpPr>
          <p:nvPr/>
        </p:nvSpPr>
        <p:spPr bwMode="auto">
          <a:xfrm>
            <a:off x="643731" y="3923046"/>
            <a:ext cx="10515600" cy="150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indent="265107" algn="l" rtl="0" eaLnBrk="1" fontAlgn="base" hangingPunct="1">
              <a:spcBef>
                <a:spcPct val="20000"/>
              </a:spcBef>
              <a:spcAft>
                <a:spcPct val="0"/>
              </a:spcAft>
              <a:buAutoNum type="romanUcPeriod"/>
              <a:defRPr sz="2800" b="1" kern="1200">
                <a:solidFill>
                  <a:srgbClr val="97BD25"/>
                </a:solidFill>
                <a:latin typeface="+mn-lt"/>
                <a:ea typeface="+mn-ea"/>
                <a:cs typeface="+mn-cs"/>
              </a:defRPr>
            </a:lvl1pPr>
            <a:lvl2pPr marL="446077" indent="354004" algn="l" rtl="0" eaLnBrk="1" fontAlgn="base" hangingPunct="1">
              <a:spcBef>
                <a:spcPct val="20000"/>
              </a:spcBef>
              <a:spcAft>
                <a:spcPct val="0"/>
              </a:spcAft>
              <a:buAutoNum type="alphaUcPeriod"/>
              <a:defRPr sz="2400" kern="1200">
                <a:solidFill>
                  <a:schemeClr val="tx1"/>
                </a:solidFill>
                <a:latin typeface="+mn-lt"/>
                <a:ea typeface="+mn-ea"/>
                <a:cs typeface="+mn-cs"/>
              </a:defRPr>
            </a:lvl2pPr>
            <a:lvl3pPr marL="982638" indent="269868" algn="l" rtl="0" eaLnBrk="1" fontAlgn="base" hangingPunct="1">
              <a:spcBef>
                <a:spcPct val="20000"/>
              </a:spcBef>
              <a:spcAft>
                <a:spcPct val="0"/>
              </a:spcAft>
              <a:buAutoNum type="arabicPeriod"/>
              <a:defRPr sz="2000" kern="1200">
                <a:solidFill>
                  <a:schemeClr val="tx1"/>
                </a:solidFill>
                <a:latin typeface="+mn-lt"/>
                <a:ea typeface="+mn-ea"/>
                <a:cs typeface="+mn-cs"/>
              </a:defRPr>
            </a:lvl3pPr>
            <a:lvl4pPr marL="1435064" algn="l" rtl="0" eaLnBrk="1" fontAlgn="base" hangingPunct="1">
              <a:spcBef>
                <a:spcPct val="20000"/>
              </a:spcBef>
              <a:spcAft>
                <a:spcPct val="0"/>
              </a:spcAft>
              <a:defRPr sz="1600" kern="1200">
                <a:solidFill>
                  <a:schemeClr val="tx1"/>
                </a:solidFill>
                <a:latin typeface="+mn-lt"/>
                <a:ea typeface="+mn-ea"/>
                <a:cs typeface="+mn-cs"/>
              </a:defRPr>
            </a:lvl4pPr>
            <a:lvl5pPr marL="1622385" indent="169858" algn="l"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65107" algn="ctr" defTabSz="914400" rtl="0" eaLnBrk="1" fontAlgn="base" latinLnBrk="0" hangingPunct="1">
              <a:lnSpc>
                <a:spcPct val="100000"/>
              </a:lnSpc>
              <a:spcBef>
                <a:spcPct val="20000"/>
              </a:spcBef>
              <a:spcAft>
                <a:spcPct val="0"/>
              </a:spcAft>
              <a:buClrTx/>
              <a:buSzTx/>
              <a:buFontTx/>
              <a:buAutoNum type="romanUcPeriod"/>
              <a:tabLst/>
              <a:defRPr/>
            </a:pPr>
            <a:endParaRPr kumimoji="0" lang="fr-FR" sz="2000" b="1" i="0" u="none" strike="noStrike" kern="1200" cap="none" spc="0" normalizeH="0" baseline="0" noProof="0" dirty="0" smtClean="0">
              <a:ln>
                <a:noFill/>
              </a:ln>
              <a:solidFill>
                <a:srgbClr val="808080">
                  <a:lumMod val="75000"/>
                </a:srgbClr>
              </a:solidFill>
              <a:effectLst/>
              <a:uLnTx/>
              <a:uFillTx/>
              <a:latin typeface="Calibri"/>
              <a:ea typeface="+mn-ea"/>
              <a:cs typeface="+mn-cs"/>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fr-FR" sz="2800" b="1" i="0" u="none" strike="noStrike" kern="1200" cap="none" spc="0" normalizeH="0" baseline="0" noProof="0" dirty="0" smtClean="0">
                <a:ln>
                  <a:noFill/>
                </a:ln>
                <a:solidFill>
                  <a:srgbClr val="808080">
                    <a:lumMod val="75000"/>
                  </a:srgbClr>
                </a:solidFill>
                <a:effectLst/>
                <a:uLnTx/>
                <a:uFillTx/>
                <a:latin typeface="Calibri"/>
                <a:ea typeface="+mn-ea"/>
                <a:cs typeface="+mn-cs"/>
              </a:rPr>
              <a:t>Eurométropole</a:t>
            </a:r>
            <a:r>
              <a:rPr kumimoji="0" lang="fr-FR" sz="2800" b="1" i="0" u="none" strike="noStrike" kern="1200" cap="none" spc="0" normalizeH="0" noProof="0" dirty="0" smtClean="0">
                <a:ln>
                  <a:noFill/>
                </a:ln>
                <a:solidFill>
                  <a:srgbClr val="808080">
                    <a:lumMod val="75000"/>
                  </a:srgbClr>
                </a:solidFill>
                <a:effectLst/>
                <a:uLnTx/>
                <a:uFillTx/>
                <a:latin typeface="Calibri"/>
                <a:ea typeface="+mn-ea"/>
                <a:cs typeface="+mn-cs"/>
              </a:rPr>
              <a:t> de Strasbourg</a:t>
            </a:r>
          </a:p>
          <a:p>
            <a:pPr lvl="0" indent="0" algn="ctr">
              <a:buNone/>
              <a:defRPr/>
            </a:pPr>
            <a:r>
              <a:rPr lang="fr-FR" dirty="0">
                <a:solidFill>
                  <a:srgbClr val="808080">
                    <a:lumMod val="75000"/>
                  </a:srgbClr>
                </a:solidFill>
              </a:rPr>
              <a:t>Time Agenda 5– </a:t>
            </a:r>
            <a:r>
              <a:rPr lang="fr-FR" dirty="0" smtClean="0">
                <a:solidFill>
                  <a:srgbClr val="808080">
                    <a:lumMod val="75000"/>
                  </a:srgbClr>
                </a:solidFill>
                <a:latin typeface="Calibri"/>
              </a:rPr>
              <a:t>10 décembre 2025</a:t>
            </a:r>
            <a:endParaRPr kumimoji="0" lang="fr-FR" sz="2000" b="1" i="0" u="none" strike="noStrike" kern="1200" cap="none" spc="0" normalizeH="0" baseline="0" noProof="0" dirty="0" smtClean="0">
              <a:ln>
                <a:noFill/>
              </a:ln>
              <a:solidFill>
                <a:srgbClr val="808080">
                  <a:lumMod val="75000"/>
                </a:srgbClr>
              </a:solidFill>
              <a:effectLst/>
              <a:uLnTx/>
              <a:uFillTx/>
              <a:latin typeface="Calibri"/>
              <a:ea typeface="+mn-ea"/>
              <a:cs typeface="+mn-cs"/>
            </a:endParaRPr>
          </a:p>
          <a:p>
            <a:pPr marL="0" marR="0" lvl="0" indent="265107" algn="ctr" defTabSz="914400" rtl="0" eaLnBrk="1" fontAlgn="base" latinLnBrk="0" hangingPunct="1">
              <a:lnSpc>
                <a:spcPct val="100000"/>
              </a:lnSpc>
              <a:spcBef>
                <a:spcPct val="20000"/>
              </a:spcBef>
              <a:spcAft>
                <a:spcPct val="0"/>
              </a:spcAft>
              <a:buClrTx/>
              <a:buSzTx/>
              <a:buFontTx/>
              <a:buAutoNum type="romanUcPeriod"/>
              <a:tabLst/>
              <a:defRPr/>
            </a:pPr>
            <a:endParaRPr kumimoji="0" lang="fr-FR" sz="2000" b="1" i="0" u="none" strike="noStrike" kern="1200" cap="none" spc="0" normalizeH="0" baseline="0" noProof="0" dirty="0" smtClean="0">
              <a:ln>
                <a:noFill/>
              </a:ln>
              <a:solidFill>
                <a:srgbClr val="808080">
                  <a:lumMod val="75000"/>
                </a:srgbClr>
              </a:solidFill>
              <a:effectLst/>
              <a:uLnTx/>
              <a:uFillTx/>
              <a:latin typeface="Calibri"/>
              <a:ea typeface="+mn-ea"/>
              <a:cs typeface="+mn-cs"/>
            </a:endParaRPr>
          </a:p>
          <a:p>
            <a:pPr marL="0" marR="0" lvl="0" indent="265107" algn="ctr" defTabSz="914400" rtl="0" eaLnBrk="1" fontAlgn="base" latinLnBrk="0" hangingPunct="1">
              <a:lnSpc>
                <a:spcPct val="100000"/>
              </a:lnSpc>
              <a:spcBef>
                <a:spcPct val="20000"/>
              </a:spcBef>
              <a:spcAft>
                <a:spcPct val="0"/>
              </a:spcAft>
              <a:buClrTx/>
              <a:buSzTx/>
              <a:buFontTx/>
              <a:buAutoNum type="romanUcPeriod"/>
              <a:tabLst/>
              <a:defRPr/>
            </a:pPr>
            <a:endParaRPr kumimoji="0" lang="fr-FR" sz="2000" b="1" i="0" u="none" strike="noStrike" kern="1200" cap="none" spc="0" normalizeH="0" baseline="0" noProof="0" dirty="0" smtClean="0">
              <a:ln>
                <a:noFill/>
              </a:ln>
              <a:solidFill>
                <a:srgbClr val="808080">
                  <a:lumMod val="75000"/>
                </a:srgbClr>
              </a:solidFill>
              <a:effectLst/>
              <a:uLnTx/>
              <a:uFillTx/>
              <a:latin typeface="Calibri"/>
              <a:ea typeface="+mn-ea"/>
              <a:cs typeface="+mn-cs"/>
            </a:endParaRPr>
          </a:p>
          <a:p>
            <a:pPr marL="0" marR="0" lvl="0" indent="265107" algn="ctr" defTabSz="914400" rtl="0" eaLnBrk="1" fontAlgn="base" latinLnBrk="0" hangingPunct="1">
              <a:lnSpc>
                <a:spcPct val="100000"/>
              </a:lnSpc>
              <a:spcBef>
                <a:spcPct val="20000"/>
              </a:spcBef>
              <a:spcAft>
                <a:spcPct val="0"/>
              </a:spcAft>
              <a:buClrTx/>
              <a:buSzTx/>
              <a:buFontTx/>
              <a:buAutoNum type="romanUcPeriod"/>
              <a:tabLst/>
              <a:defRPr/>
            </a:pPr>
            <a:endParaRPr kumimoji="0" lang="fr-FR" sz="2000" b="1" i="0" u="none" strike="noStrike" kern="1200" cap="none" spc="0" normalizeH="0" baseline="0" noProof="0" dirty="0">
              <a:ln>
                <a:noFill/>
              </a:ln>
              <a:solidFill>
                <a:srgbClr val="808080">
                  <a:lumMod val="75000"/>
                </a:srgbClr>
              </a:solidFill>
              <a:effectLst/>
              <a:uLnTx/>
              <a:uFillTx/>
              <a:latin typeface="Calibri"/>
              <a:ea typeface="+mn-ea"/>
              <a:cs typeface="+mn-cs"/>
            </a:endParaRPr>
          </a:p>
        </p:txBody>
      </p:sp>
    </p:spTree>
    <p:extLst>
      <p:ext uri="{BB962C8B-B14F-4D97-AF65-F5344CB8AC3E}">
        <p14:creationId xmlns:p14="http://schemas.microsoft.com/office/powerpoint/2010/main" val="14174634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0125" y="479323"/>
            <a:ext cx="11928143" cy="715296"/>
          </a:xfrm>
        </p:spPr>
        <p:txBody>
          <a:bodyPr>
            <a:noAutofit/>
          </a:bodyPr>
          <a:lstStyle/>
          <a:p>
            <a:pPr algn="ctr">
              <a:defRPr/>
            </a:pPr>
            <a:r>
              <a:rPr lang="fr-FR" sz="3600" b="1" dirty="0">
                <a:solidFill>
                  <a:srgbClr val="97BD25"/>
                </a:solidFill>
                <a:latin typeface="Arial Black" panose="020B0A04020102020204" pitchFamily="34" charset="0"/>
                <a:ea typeface="+mn-ea"/>
                <a:cs typeface="+mn-cs"/>
              </a:rPr>
              <a:t>Les principes fondateurs</a:t>
            </a:r>
          </a:p>
        </p:txBody>
      </p:sp>
      <p:sp>
        <p:nvSpPr>
          <p:cNvPr id="4" name="Espace réservé du contenu 3"/>
          <p:cNvSpPr>
            <a:spLocks noGrp="1"/>
          </p:cNvSpPr>
          <p:nvPr>
            <p:ph idx="1"/>
          </p:nvPr>
        </p:nvSpPr>
        <p:spPr>
          <a:xfrm>
            <a:off x="894917" y="1401097"/>
            <a:ext cx="10195869" cy="4847830"/>
          </a:xfrm>
          <a:prstGeom prst="rect">
            <a:avLst/>
          </a:prstGeom>
          <a:solidFill>
            <a:schemeClr val="accent6">
              <a:lumMod val="20000"/>
              <a:lumOff val="80000"/>
            </a:schemeClr>
          </a:solidFill>
          <a:ln w="190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just" defTabSz="914400" rtl="0" eaLnBrk="1" fontAlgn="auto" latinLnBrk="0" hangingPunct="1">
              <a:lnSpc>
                <a:spcPct val="120000"/>
              </a:lnSpc>
              <a:spcBef>
                <a:spcPts val="1000"/>
              </a:spcBef>
              <a:spcAft>
                <a:spcPts val="0"/>
              </a:spcAft>
              <a:buClrTx/>
              <a:buSzTx/>
              <a:buNone/>
              <a:tabLst/>
              <a:defRPr/>
            </a:pPr>
            <a:r>
              <a:rPr kumimoji="0" lang="fr-FR" sz="1500" i="0" u="none" strike="noStrike" kern="1200" cap="none" spc="0" normalizeH="0" baseline="0" noProof="0" dirty="0" smtClean="0">
                <a:ln>
                  <a:noFill/>
                </a:ln>
                <a:solidFill>
                  <a:srgbClr val="E7E6E6">
                    <a:lumMod val="25000"/>
                  </a:srgbClr>
                </a:solidFill>
                <a:effectLst/>
                <a:uLnTx/>
                <a:uFillTx/>
                <a:latin typeface="Calibri" panose="020F0502020204030204"/>
                <a:ea typeface="Verdana" panose="020B0604030504040204" pitchFamily="34" charset="0"/>
                <a:sym typeface="Wingdings" panose="05000000000000000000" pitchFamily="2" charset="2"/>
              </a:rPr>
              <a:t> </a:t>
            </a:r>
            <a:r>
              <a:rPr lang="fr-FR" sz="1500" dirty="0">
                <a:solidFill>
                  <a:srgbClr val="E7E6E6">
                    <a:lumMod val="25000"/>
                  </a:srgbClr>
                </a:solidFill>
                <a:latin typeface="Calibri" panose="020F0502020204030204"/>
                <a:ea typeface="Verdana" panose="020B0604030504040204" pitchFamily="34" charset="0"/>
                <a:sym typeface="Wingdings" panose="05000000000000000000" pitchFamily="2" charset="2"/>
              </a:rPr>
              <a:t>M</a:t>
            </a:r>
            <a:r>
              <a:rPr kumimoji="0" lang="fr-FR" sz="1500" i="0" u="none" strike="noStrike" kern="1200" cap="none" spc="0" normalizeH="0" baseline="0" noProof="0" dirty="0" err="1" smtClean="0">
                <a:ln>
                  <a:noFill/>
                </a:ln>
                <a:solidFill>
                  <a:srgbClr val="E7E6E6">
                    <a:lumMod val="25000"/>
                  </a:srgbClr>
                </a:solidFill>
                <a:effectLst/>
                <a:uLnTx/>
                <a:uFillTx/>
                <a:latin typeface="Calibri" panose="020F0502020204030204"/>
                <a:ea typeface="Verdana" panose="020B0604030504040204" pitchFamily="34" charset="0"/>
                <a:sym typeface="Wingdings" panose="05000000000000000000" pitchFamily="2" charset="2"/>
              </a:rPr>
              <a:t>ise</a:t>
            </a:r>
            <a:r>
              <a:rPr kumimoji="0" lang="fr-FR" sz="1500" i="0" u="none" strike="noStrike" kern="1200" cap="none" spc="0" normalizeH="0" noProof="0" dirty="0" smtClean="0">
                <a:ln>
                  <a:noFill/>
                </a:ln>
                <a:solidFill>
                  <a:srgbClr val="E7E6E6">
                    <a:lumMod val="25000"/>
                  </a:srgbClr>
                </a:solidFill>
                <a:effectLst/>
                <a:uLnTx/>
                <a:uFillTx/>
                <a:latin typeface="Calibri" panose="020F0502020204030204"/>
                <a:ea typeface="Verdana" panose="020B0604030504040204" pitchFamily="34" charset="0"/>
                <a:sym typeface="Wingdings" panose="05000000000000000000" pitchFamily="2" charset="2"/>
              </a:rPr>
              <a:t> </a:t>
            </a:r>
            <a:r>
              <a:rPr kumimoji="0" lang="fr-FR" sz="1500" i="0" u="none" strike="noStrike" kern="1200" cap="none" spc="0" normalizeH="0" noProof="0" dirty="0" smtClean="0">
                <a:ln>
                  <a:noFill/>
                </a:ln>
                <a:solidFill>
                  <a:srgbClr val="E7E6E6">
                    <a:lumMod val="25000"/>
                  </a:srgbClr>
                </a:solidFill>
                <a:effectLst/>
                <a:uLnTx/>
                <a:uFillTx/>
                <a:latin typeface="Calibri" panose="020F0502020204030204"/>
                <a:ea typeface="Verdana" panose="020B0604030504040204" pitchFamily="34" charset="0"/>
                <a:sym typeface="Wingdings" panose="05000000000000000000" pitchFamily="2" charset="2"/>
              </a:rPr>
              <a:t>en place d’une </a:t>
            </a:r>
            <a:r>
              <a:rPr kumimoji="0" lang="fr-FR" sz="1500" i="0" u="none" strike="noStrike" kern="1200" cap="none" spc="0" normalizeH="0" baseline="0" noProof="0" dirty="0" smtClean="0">
                <a:ln>
                  <a:noFill/>
                </a:ln>
                <a:solidFill>
                  <a:srgbClr val="E7E6E6">
                    <a:lumMod val="25000"/>
                  </a:srgbClr>
                </a:solidFill>
                <a:effectLst/>
                <a:uLnTx/>
                <a:uFillTx/>
                <a:latin typeface="Calibri" panose="020F0502020204030204"/>
                <a:ea typeface="Verdana" panose="020B0604030504040204" pitchFamily="34" charset="0"/>
                <a:sym typeface="Wingdings" panose="05000000000000000000" pitchFamily="2" charset="2"/>
              </a:rPr>
              <a:t>réforme</a:t>
            </a:r>
            <a:r>
              <a:rPr kumimoji="0" lang="fr-FR" sz="1500" i="0" u="none" strike="noStrike" kern="1200" cap="none" spc="0" normalizeH="0" noProof="0" dirty="0" smtClean="0">
                <a:ln>
                  <a:noFill/>
                </a:ln>
                <a:solidFill>
                  <a:srgbClr val="E7E6E6">
                    <a:lumMod val="25000"/>
                  </a:srgbClr>
                </a:solidFill>
                <a:effectLst/>
                <a:uLnTx/>
                <a:uFillTx/>
                <a:latin typeface="Calibri" panose="020F0502020204030204"/>
                <a:ea typeface="Verdana" panose="020B0604030504040204" pitchFamily="34" charset="0"/>
                <a:sym typeface="Wingdings" panose="05000000000000000000" pitchFamily="2" charset="2"/>
              </a:rPr>
              <a:t> importante du temps de travail au 1</a:t>
            </a:r>
            <a:r>
              <a:rPr kumimoji="0" lang="fr-FR" sz="1500" i="0" u="none" strike="noStrike" kern="1200" cap="none" spc="0" normalizeH="0" baseline="30000" noProof="0" dirty="0" smtClean="0">
                <a:ln>
                  <a:noFill/>
                </a:ln>
                <a:solidFill>
                  <a:srgbClr val="E7E6E6">
                    <a:lumMod val="25000"/>
                  </a:srgbClr>
                </a:solidFill>
                <a:effectLst/>
                <a:uLnTx/>
                <a:uFillTx/>
                <a:latin typeface="Calibri" panose="020F0502020204030204"/>
                <a:ea typeface="Verdana" panose="020B0604030504040204" pitchFamily="34" charset="0"/>
                <a:sym typeface="Wingdings" panose="05000000000000000000" pitchFamily="2" charset="2"/>
              </a:rPr>
              <a:t>er</a:t>
            </a:r>
            <a:r>
              <a:rPr kumimoji="0" lang="fr-FR" sz="1500" i="0" u="none" strike="noStrike" kern="1200" cap="none" spc="0" normalizeH="0" noProof="0" dirty="0" smtClean="0">
                <a:ln>
                  <a:noFill/>
                </a:ln>
                <a:solidFill>
                  <a:srgbClr val="E7E6E6">
                    <a:lumMod val="25000"/>
                  </a:srgbClr>
                </a:solidFill>
                <a:effectLst/>
                <a:uLnTx/>
                <a:uFillTx/>
                <a:latin typeface="Calibri" panose="020F0502020204030204"/>
                <a:ea typeface="Verdana" panose="020B0604030504040204" pitchFamily="34" charset="0"/>
                <a:sym typeface="Wingdings" panose="05000000000000000000" pitchFamily="2" charset="2"/>
              </a:rPr>
              <a:t> janvier 2024, proposant 4 cycles de travail différents aux agents éligibles, ouvre la possibilité de la semaine en 4 jours.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fr-FR" sz="1500" i="0" u="none" strike="noStrike" kern="1200" cap="none" spc="0" normalizeH="0" noProof="0" dirty="0" smtClean="0">
                <a:ln>
                  <a:noFill/>
                </a:ln>
                <a:solidFill>
                  <a:srgbClr val="E7E6E6">
                    <a:lumMod val="25000"/>
                  </a:srgbClr>
                </a:solidFill>
                <a:effectLst/>
                <a:uLnTx/>
                <a:uFillTx/>
                <a:latin typeface="Calibri" panose="020F0502020204030204"/>
                <a:ea typeface="Verdana" panose="020B0604030504040204" pitchFamily="34" charset="0"/>
                <a:sym typeface="Wingdings" panose="05000000000000000000" pitchFamily="2" charset="2"/>
              </a:rPr>
              <a:t>Ce nouveau dispositif poursuit plusieurs objectifs :</a:t>
            </a:r>
          </a:p>
          <a:p>
            <a:pPr marL="285750" marR="0" lvl="0" indent="-285750" algn="just" defTabSz="914400" rtl="0" eaLnBrk="1" fontAlgn="auto" latinLnBrk="0" hangingPunct="1">
              <a:lnSpc>
                <a:spcPct val="120000"/>
              </a:lnSpc>
              <a:spcBef>
                <a:spcPts val="1000"/>
              </a:spcBef>
              <a:spcAft>
                <a:spcPts val="0"/>
              </a:spcAft>
              <a:buClrTx/>
              <a:buSzTx/>
              <a:buFont typeface="Wingdings" panose="05000000000000000000" pitchFamily="2" charset="2"/>
              <a:buChar char="m"/>
              <a:tabLst/>
              <a:defRPr/>
            </a:pPr>
            <a:r>
              <a:rPr kumimoji="0" lang="fr-FR" sz="1500" b="0" i="0" u="none" strike="noStrike" kern="1200" cap="none" spc="0" normalizeH="0" baseline="0" noProof="0" dirty="0" smtClean="0">
                <a:ln>
                  <a:noFill/>
                </a:ln>
                <a:solidFill>
                  <a:srgbClr val="E7E6E6">
                    <a:lumMod val="25000"/>
                  </a:srgbClr>
                </a:solidFill>
                <a:effectLst/>
                <a:uLnTx/>
                <a:uFillTx/>
                <a:latin typeface="Calibri" panose="020F0502020204030204"/>
                <a:ea typeface="Verdana" panose="020B0604030504040204" pitchFamily="34" charset="0"/>
              </a:rPr>
              <a:t>Proposer un</a:t>
            </a:r>
            <a:r>
              <a:rPr kumimoji="0" lang="fr-FR" sz="1500" b="0" i="0" u="none" strike="noStrike" kern="1200" cap="none" spc="0" normalizeH="0" noProof="0" dirty="0" smtClean="0">
                <a:ln>
                  <a:noFill/>
                </a:ln>
                <a:solidFill>
                  <a:srgbClr val="E7E6E6">
                    <a:lumMod val="25000"/>
                  </a:srgbClr>
                </a:solidFill>
                <a:effectLst/>
                <a:uLnTx/>
                <a:uFillTx/>
                <a:latin typeface="Calibri" panose="020F0502020204030204"/>
                <a:ea typeface="Verdana" panose="020B0604030504040204" pitchFamily="34" charset="0"/>
              </a:rPr>
              <a:t> modèle de travail innovant pour répondre aux nouvelles attentes de certains </a:t>
            </a:r>
            <a:r>
              <a:rPr kumimoji="0" lang="fr-FR" sz="1500" b="0" i="0" u="none" strike="noStrike" kern="1200" cap="none" spc="0" normalizeH="0" noProof="0" dirty="0" err="1" smtClean="0">
                <a:ln>
                  <a:noFill/>
                </a:ln>
                <a:solidFill>
                  <a:srgbClr val="E7E6E6">
                    <a:lumMod val="25000"/>
                  </a:srgbClr>
                </a:solidFill>
                <a:effectLst/>
                <a:uLnTx/>
                <a:uFillTx/>
                <a:latin typeface="Calibri" panose="020F0502020204030204"/>
                <a:ea typeface="Verdana" panose="020B0604030504040204" pitchFamily="34" charset="0"/>
              </a:rPr>
              <a:t>collaborateurs.trices</a:t>
            </a:r>
            <a:r>
              <a:rPr kumimoji="0" lang="fr-FR" sz="1500" b="0" i="0" u="none" strike="noStrike" kern="1200" cap="none" spc="0" normalizeH="0" noProof="0" dirty="0" smtClean="0">
                <a:ln>
                  <a:noFill/>
                </a:ln>
                <a:solidFill>
                  <a:srgbClr val="E7E6E6">
                    <a:lumMod val="25000"/>
                  </a:srgbClr>
                </a:solidFill>
                <a:effectLst/>
                <a:uLnTx/>
                <a:uFillTx/>
                <a:latin typeface="Calibri" panose="020F0502020204030204"/>
                <a:ea typeface="Verdana" panose="020B0604030504040204" pitchFamily="34" charset="0"/>
              </a:rPr>
              <a:t> tout en maintenant la qualité du service public</a:t>
            </a:r>
          </a:p>
          <a:p>
            <a:pPr marL="285750" marR="0" lvl="0" indent="-285750" algn="just" defTabSz="914400" rtl="0" eaLnBrk="1" fontAlgn="auto" latinLnBrk="0" hangingPunct="1">
              <a:lnSpc>
                <a:spcPct val="120000"/>
              </a:lnSpc>
              <a:spcBef>
                <a:spcPts val="1000"/>
              </a:spcBef>
              <a:spcAft>
                <a:spcPts val="0"/>
              </a:spcAft>
              <a:buClrTx/>
              <a:buSzTx/>
              <a:buFont typeface="Wingdings" panose="05000000000000000000" pitchFamily="2" charset="2"/>
              <a:buChar char="m"/>
              <a:tabLst/>
              <a:defRPr/>
            </a:pPr>
            <a:r>
              <a:rPr lang="fr-FR" sz="1500" baseline="0" dirty="0" smtClean="0">
                <a:solidFill>
                  <a:srgbClr val="E7E6E6">
                    <a:lumMod val="25000"/>
                  </a:srgbClr>
                </a:solidFill>
                <a:latin typeface="Calibri" panose="020F0502020204030204"/>
                <a:ea typeface="Verdana" panose="020B0604030504040204" pitchFamily="34" charset="0"/>
              </a:rPr>
              <a:t>Permettre une expérimentation sur des populations</a:t>
            </a:r>
            <a:r>
              <a:rPr lang="fr-FR" sz="1500" dirty="0" smtClean="0">
                <a:solidFill>
                  <a:srgbClr val="E7E6E6">
                    <a:lumMod val="25000"/>
                  </a:srgbClr>
                </a:solidFill>
                <a:latin typeface="Calibri" panose="020F0502020204030204"/>
                <a:ea typeface="Verdana" panose="020B0604030504040204" pitchFamily="34" charset="0"/>
              </a:rPr>
              <a:t> d’agent.es avec des métiers les plus variés possibles et notamment des métiers non </a:t>
            </a:r>
            <a:r>
              <a:rPr lang="fr-FR" sz="1500" dirty="0" err="1" smtClean="0">
                <a:solidFill>
                  <a:srgbClr val="E7E6E6">
                    <a:lumMod val="25000"/>
                  </a:srgbClr>
                </a:solidFill>
                <a:latin typeface="Calibri" panose="020F0502020204030204"/>
                <a:ea typeface="Verdana" panose="020B0604030504040204" pitchFamily="34" charset="0"/>
              </a:rPr>
              <a:t>télétravaillables</a:t>
            </a:r>
            <a:endParaRPr kumimoji="0" lang="fr-FR" sz="1500" b="0" i="0" u="none" strike="noStrike" kern="1200" cap="none" spc="0" normalizeH="0" baseline="0" noProof="0" dirty="0" smtClean="0">
              <a:ln>
                <a:noFill/>
              </a:ln>
              <a:solidFill>
                <a:srgbClr val="E7E6E6">
                  <a:lumMod val="25000"/>
                </a:srgbClr>
              </a:solidFill>
              <a:effectLst/>
              <a:uLnTx/>
              <a:uFillTx/>
              <a:latin typeface="Calibri" panose="020F0502020204030204"/>
              <a:ea typeface="Verdana" panose="020B0604030504040204" pitchFamily="34" charset="0"/>
            </a:endParaRPr>
          </a:p>
          <a:p>
            <a:pPr marL="285750" marR="0" lvl="0" indent="-285750" algn="just" defTabSz="914400" rtl="0" eaLnBrk="1" fontAlgn="auto" latinLnBrk="0" hangingPunct="1">
              <a:lnSpc>
                <a:spcPct val="120000"/>
              </a:lnSpc>
              <a:spcBef>
                <a:spcPts val="1000"/>
              </a:spcBef>
              <a:spcAft>
                <a:spcPts val="0"/>
              </a:spcAft>
              <a:buClrTx/>
              <a:buSzTx/>
              <a:buFont typeface="Wingdings" panose="05000000000000000000" pitchFamily="2" charset="2"/>
              <a:buChar char="m"/>
              <a:tabLst/>
              <a:defRPr/>
            </a:pPr>
            <a:r>
              <a:rPr lang="fr-FR" sz="1500" dirty="0" smtClean="0">
                <a:solidFill>
                  <a:srgbClr val="E7E6E6">
                    <a:lumMod val="25000"/>
                  </a:srgbClr>
                </a:solidFill>
                <a:latin typeface="Calibri" panose="020F0502020204030204"/>
                <a:ea typeface="Verdana" panose="020B0604030504040204" pitchFamily="34" charset="0"/>
                <a:cs typeface="Arial" panose="020B0604020202020204" pitchFamily="34" charset="0"/>
              </a:rPr>
              <a:t>Offrir la possibilité aux agent.es à temps partiel de retrouver un temps plein et de percevoir l’intégralité de leur rémunération sans perdre le bénéfice de leur jour de repos dans la semaine</a:t>
            </a:r>
          </a:p>
          <a:p>
            <a:pPr marL="285750" marR="0" lvl="0" indent="-285750" algn="just" defTabSz="914400" rtl="0" eaLnBrk="1" fontAlgn="auto" latinLnBrk="0" hangingPunct="1">
              <a:lnSpc>
                <a:spcPct val="120000"/>
              </a:lnSpc>
              <a:spcBef>
                <a:spcPts val="1000"/>
              </a:spcBef>
              <a:spcAft>
                <a:spcPts val="0"/>
              </a:spcAft>
              <a:buClrTx/>
              <a:buSzTx/>
              <a:buFont typeface="Wingdings" panose="05000000000000000000" pitchFamily="2" charset="2"/>
              <a:buChar char="m"/>
              <a:tabLst/>
              <a:defRPr/>
            </a:pPr>
            <a:r>
              <a:rPr lang="fr-FR" sz="1500" dirty="0" smtClean="0">
                <a:solidFill>
                  <a:srgbClr val="E7E6E6">
                    <a:lumMod val="25000"/>
                  </a:srgbClr>
                </a:solidFill>
                <a:ea typeface="Verdana" panose="020B0604030504040204" pitchFamily="34" charset="0"/>
                <a:cs typeface="Arial" panose="020B0604020202020204" pitchFamily="34" charset="0"/>
              </a:rPr>
              <a:t>Améliorer la qualité de vie au travail et l’équilibre vie professionnelle et vie privée</a:t>
            </a:r>
          </a:p>
        </p:txBody>
      </p:sp>
      <p:sp>
        <p:nvSpPr>
          <p:cNvPr id="3" name="Espace réservé du numéro de diapositive 2"/>
          <p:cNvSpPr>
            <a:spLocks noGrp="1"/>
          </p:cNvSpPr>
          <p:nvPr>
            <p:ph type="sldNum" sz="quarter" idx="12"/>
          </p:nvPr>
        </p:nvSpPr>
        <p:spPr/>
        <p:txBody>
          <a:bodyPr/>
          <a:lstStyle/>
          <a:p>
            <a:fld id="{59D9009D-D39C-4A7D-ACB2-694F0C7933FD}" type="slidenum">
              <a:rPr lang="fr-FR" smtClean="0"/>
              <a:t>2</a:t>
            </a:fld>
            <a:endParaRPr lang="fr-FR"/>
          </a:p>
        </p:txBody>
      </p:sp>
    </p:spTree>
    <p:extLst>
      <p:ext uri="{BB962C8B-B14F-4D97-AF65-F5344CB8AC3E}">
        <p14:creationId xmlns:p14="http://schemas.microsoft.com/office/powerpoint/2010/main" val="1397506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59D9009D-D39C-4A7D-ACB2-694F0C7933FD}" type="slidenum">
              <a:rPr lang="fr-FR" smtClean="0"/>
              <a:t>3</a:t>
            </a:fld>
            <a:endParaRPr lang="fr-FR"/>
          </a:p>
        </p:txBody>
      </p:sp>
      <p:sp>
        <p:nvSpPr>
          <p:cNvPr id="3" name="Rectangle 2"/>
          <p:cNvSpPr/>
          <p:nvPr/>
        </p:nvSpPr>
        <p:spPr>
          <a:xfrm>
            <a:off x="886097" y="1957141"/>
            <a:ext cx="10467703" cy="4524315"/>
          </a:xfrm>
          <a:prstGeom prst="rect">
            <a:avLst/>
          </a:prstGeom>
          <a:solidFill>
            <a:schemeClr val="accent6">
              <a:lumMod val="40000"/>
              <a:lumOff val="60000"/>
            </a:schemeClr>
          </a:solidFill>
        </p:spPr>
        <p:txBody>
          <a:bodyPr wrap="square">
            <a:spAutoFit/>
          </a:bodyPr>
          <a:lstStyle/>
          <a:p>
            <a:endParaRPr lang="fr-FR" dirty="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La réforme du temps de travail en 2024 permet de proposer une expérimentation de la semaine en 4 jours.</a:t>
            </a:r>
            <a:endParaRPr lang="fr-FR" dirty="0">
              <a:solidFill>
                <a:srgbClr val="000000"/>
              </a:solidFill>
              <a:latin typeface="Times New Roman" panose="02020603050405020304" pitchFamily="18" charset="0"/>
            </a:endParaRPr>
          </a:p>
          <a:p>
            <a:endParaRPr lang="fr-FR" dirty="0" smtClean="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Sur les 4100 agents éligibles, une 60taine  d’agents volontaires</a:t>
            </a:r>
          </a:p>
          <a:p>
            <a:endParaRPr lang="fr-FR" dirty="0" smtClean="0">
              <a:solidFill>
                <a:srgbClr val="000000"/>
              </a:solidFill>
              <a:latin typeface="Times New Roman" panose="02020603050405020304" pitchFamily="18" charset="0"/>
            </a:endParaRPr>
          </a:p>
          <a:p>
            <a:endParaRPr lang="fr-FR" dirty="0" smtClean="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La semaine en 4 jours c’est :</a:t>
            </a:r>
          </a:p>
          <a:p>
            <a:endParaRPr lang="fr-FR" dirty="0">
              <a:solidFill>
                <a:srgbClr val="000000"/>
              </a:solidFill>
              <a:latin typeface="Times New Roman" panose="02020603050405020304" pitchFamily="18" charset="0"/>
            </a:endParaRPr>
          </a:p>
          <a:p>
            <a:r>
              <a:rPr lang="fr-FR" dirty="0" smtClean="0">
                <a:solidFill>
                  <a:srgbClr val="000000"/>
                </a:solidFill>
                <a:latin typeface="Arial" panose="020B0604020202020204" pitchFamily="34" charset="0"/>
                <a:cs typeface="Arial" panose="020B0604020202020204" pitchFamily="34" charset="0"/>
              </a:rPr>
              <a:t>●</a:t>
            </a:r>
            <a:r>
              <a:rPr lang="fr-FR" dirty="0" smtClean="0">
                <a:solidFill>
                  <a:srgbClr val="000000"/>
                </a:solidFill>
                <a:latin typeface="Times New Roman" panose="02020603050405020304" pitchFamily="18" charset="0"/>
              </a:rPr>
              <a:t>1 </a:t>
            </a:r>
            <a:r>
              <a:rPr lang="fr-FR" dirty="0">
                <a:solidFill>
                  <a:srgbClr val="000000"/>
                </a:solidFill>
                <a:latin typeface="Times New Roman" panose="02020603050405020304" pitchFamily="18" charset="0"/>
              </a:rPr>
              <a:t>seule formule possible </a:t>
            </a:r>
            <a:endParaRPr lang="fr-FR" dirty="0" smtClean="0">
              <a:solidFill>
                <a:srgbClr val="000000"/>
              </a:solidFill>
              <a:latin typeface="Times New Roman" panose="02020603050405020304" pitchFamily="18" charset="0"/>
            </a:endParaRPr>
          </a:p>
          <a:p>
            <a:endParaRPr lang="fr-FR" dirty="0">
              <a:solidFill>
                <a:srgbClr val="000000"/>
              </a:solidFill>
              <a:latin typeface="Times New Roman" panose="02020603050405020304" pitchFamily="18" charset="0"/>
            </a:endParaRPr>
          </a:p>
          <a:p>
            <a:r>
              <a:rPr lang="fr-FR" dirty="0">
                <a:solidFill>
                  <a:srgbClr val="000000"/>
                </a:solidFill>
                <a:latin typeface="Arial" panose="020B0604020202020204" pitchFamily="34" charset="0"/>
                <a:cs typeface="Arial" panose="020B0604020202020204" pitchFamily="34" charset="0"/>
              </a:rPr>
              <a:t>● </a:t>
            </a:r>
            <a:r>
              <a:rPr lang="fr-FR" dirty="0" smtClean="0">
                <a:solidFill>
                  <a:srgbClr val="000000"/>
                </a:solidFill>
                <a:latin typeface="Times New Roman" panose="02020603050405020304" pitchFamily="18" charset="0"/>
              </a:rPr>
              <a:t>35h/semaine </a:t>
            </a:r>
            <a:r>
              <a:rPr lang="fr-FR" dirty="0">
                <a:solidFill>
                  <a:srgbClr val="000000"/>
                </a:solidFill>
                <a:latin typeface="Times New Roman" panose="02020603050405020304" pitchFamily="18" charset="0"/>
              </a:rPr>
              <a:t>sur 4 jours (sans RTT</a:t>
            </a:r>
            <a:r>
              <a:rPr lang="fr-FR" dirty="0" smtClean="0">
                <a:solidFill>
                  <a:srgbClr val="000000"/>
                </a:solidFill>
                <a:latin typeface="Times New Roman" panose="02020603050405020304" pitchFamily="18" charset="0"/>
              </a:rPr>
              <a:t>)</a:t>
            </a:r>
          </a:p>
          <a:p>
            <a:endParaRPr lang="fr-FR" dirty="0">
              <a:solidFill>
                <a:srgbClr val="000000"/>
              </a:solidFill>
              <a:latin typeface="Times New Roman" panose="02020603050405020304" pitchFamily="18" charset="0"/>
            </a:endParaRPr>
          </a:p>
          <a:p>
            <a:r>
              <a:rPr lang="fr-FR" dirty="0">
                <a:solidFill>
                  <a:srgbClr val="000000"/>
                </a:solidFill>
                <a:latin typeface="Arial" panose="020B0604020202020204" pitchFamily="34" charset="0"/>
                <a:cs typeface="Arial" panose="020B0604020202020204" pitchFamily="34" charset="0"/>
              </a:rPr>
              <a:t>● </a:t>
            </a:r>
            <a:r>
              <a:rPr lang="fr-FR" dirty="0" smtClean="0">
                <a:solidFill>
                  <a:srgbClr val="000000"/>
                </a:solidFill>
                <a:latin typeface="Times New Roman" panose="02020603050405020304" pitchFamily="18" charset="0"/>
              </a:rPr>
              <a:t>&gt; </a:t>
            </a:r>
            <a:r>
              <a:rPr lang="fr-FR" dirty="0">
                <a:solidFill>
                  <a:srgbClr val="000000"/>
                </a:solidFill>
                <a:latin typeface="Times New Roman" panose="02020603050405020304" pitchFamily="18" charset="0"/>
              </a:rPr>
              <a:t>8h45min par jour avec 1 jour de repos </a:t>
            </a:r>
            <a:r>
              <a:rPr lang="fr-FR" dirty="0" smtClean="0">
                <a:solidFill>
                  <a:srgbClr val="000000"/>
                </a:solidFill>
                <a:latin typeface="Times New Roman" panose="02020603050405020304" pitchFamily="18" charset="0"/>
              </a:rPr>
              <a:t>fixe</a:t>
            </a:r>
          </a:p>
          <a:p>
            <a:endParaRPr lang="fr-FR" b="0" i="0" dirty="0">
              <a:solidFill>
                <a:srgbClr val="000000"/>
              </a:solidFill>
              <a:effectLst/>
              <a:latin typeface="Times New Roman" panose="02020603050405020304" pitchFamily="18" charset="0"/>
            </a:endParaRPr>
          </a:p>
          <a:p>
            <a:endParaRPr lang="fr-FR" dirty="0" smtClean="0">
              <a:solidFill>
                <a:srgbClr val="000000"/>
              </a:solidFill>
              <a:latin typeface="Times New Roman" panose="02020603050405020304" pitchFamily="18" charset="0"/>
            </a:endParaRPr>
          </a:p>
          <a:p>
            <a:endParaRPr lang="fr-FR" b="0" i="0" dirty="0">
              <a:solidFill>
                <a:srgbClr val="000000"/>
              </a:solidFill>
              <a:effectLst/>
              <a:latin typeface="Times New Roman" panose="02020603050405020304" pitchFamily="18" charset="0"/>
            </a:endParaRPr>
          </a:p>
        </p:txBody>
      </p:sp>
      <p:sp>
        <p:nvSpPr>
          <p:cNvPr id="4" name="Rectangle 3"/>
          <p:cNvSpPr/>
          <p:nvPr/>
        </p:nvSpPr>
        <p:spPr>
          <a:xfrm>
            <a:off x="2168432" y="659211"/>
            <a:ext cx="8203475" cy="76944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4400" b="1" i="0" u="none" strike="noStrike" kern="0" cap="none" spc="0" normalizeH="0" baseline="0" noProof="0" dirty="0" smtClean="0">
                <a:ln>
                  <a:noFill/>
                </a:ln>
                <a:solidFill>
                  <a:srgbClr val="97BD25"/>
                </a:solidFill>
                <a:effectLst/>
                <a:uLnTx/>
                <a:uFillTx/>
                <a:latin typeface="Arial Black" panose="020B0A04020102020204" pitchFamily="34" charset="0"/>
              </a:rPr>
              <a:t>La semaine en 4 jours</a:t>
            </a:r>
            <a:endParaRPr kumimoji="0" lang="fr-FR" sz="1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29437899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92D05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0"/>
              </a:spcBef>
              <a:spcAft>
                <a:spcPts val="300"/>
              </a:spcAft>
            </a:pPr>
            <a:r>
              <a:rPr lang="fr-FR" sz="2800" b="1" dirty="0" smtClean="0">
                <a:solidFill>
                  <a:prstClr val="white"/>
                </a:solidFill>
                <a:latin typeface="Arial Black" panose="020B0A04020102020204" pitchFamily="34" charset="0"/>
              </a:rPr>
              <a:t>La semaine en 4 jours côté</a:t>
            </a:r>
            <a:r>
              <a:rPr lang="fr-FR" sz="2800" b="1" dirty="0" smtClean="0">
                <a:solidFill>
                  <a:prstClr val="white"/>
                </a:solidFill>
                <a:latin typeface="Arial Black" panose="020B0A04020102020204" pitchFamily="34" charset="0"/>
              </a:rPr>
              <a:t> </a:t>
            </a:r>
            <a:r>
              <a:rPr lang="fr-FR" sz="2800" b="1" dirty="0" smtClean="0">
                <a:solidFill>
                  <a:prstClr val="white"/>
                </a:solidFill>
                <a:latin typeface="Arial Black" panose="020B0A04020102020204" pitchFamily="34" charset="0"/>
              </a:rPr>
              <a:t>agent.es</a:t>
            </a:r>
            <a:endParaRPr lang="fr-FR" sz="2800" b="1" dirty="0">
              <a:solidFill>
                <a:prstClr val="white"/>
              </a:solidFill>
              <a:latin typeface="Arial Black" panose="020B0A04020102020204" pitchFamily="34" charset="0"/>
            </a:endParaRPr>
          </a:p>
        </p:txBody>
      </p:sp>
      <p:sp>
        <p:nvSpPr>
          <p:cNvPr id="3" name="Espace réservé du numéro de diapositive 2"/>
          <p:cNvSpPr>
            <a:spLocks noGrp="1"/>
          </p:cNvSpPr>
          <p:nvPr>
            <p:ph type="sldNum" sz="quarter" idx="12"/>
          </p:nvPr>
        </p:nvSpPr>
        <p:spPr/>
        <p:txBody>
          <a:bodyPr/>
          <a:lstStyle/>
          <a:p>
            <a:fld id="{59D9009D-D39C-4A7D-ACB2-694F0C7933FD}" type="slidenum">
              <a:rPr lang="fr-FR" smtClean="0"/>
              <a:t>4</a:t>
            </a:fld>
            <a:endParaRPr lang="fr-FR"/>
          </a:p>
        </p:txBody>
      </p:sp>
    </p:spTree>
    <p:extLst>
      <p:ext uri="{BB962C8B-B14F-4D97-AF65-F5344CB8AC3E}">
        <p14:creationId xmlns:p14="http://schemas.microsoft.com/office/powerpoint/2010/main" val="19109651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00015" y="747043"/>
            <a:ext cx="11958635" cy="5314950"/>
          </a:xfrm>
        </p:spPr>
        <p:txBody>
          <a:bodyPr>
            <a:normAutofit/>
          </a:bodyPr>
          <a:lstStyle/>
          <a:p>
            <a:r>
              <a:rPr lang="fr-FR" sz="1800" b="1" dirty="0" smtClean="0"/>
              <a:t>2%  des agent.es  </a:t>
            </a:r>
            <a:r>
              <a:rPr lang="fr-FR" sz="1800" b="1" dirty="0" smtClean="0"/>
              <a:t>o</a:t>
            </a:r>
            <a:r>
              <a:rPr lang="fr-FR" sz="1800" b="1" dirty="0" smtClean="0"/>
              <a:t>nt </a:t>
            </a:r>
            <a:r>
              <a:rPr lang="fr-FR" sz="1800" b="1" dirty="0" smtClean="0"/>
              <a:t>choisi la semaine en 4 jours </a:t>
            </a:r>
            <a:r>
              <a:rPr lang="fr-FR" sz="1800" dirty="0" smtClean="0"/>
              <a:t>(</a:t>
            </a:r>
            <a:r>
              <a:rPr lang="fr-FR" sz="1800" dirty="0" err="1"/>
              <a:t>agent·es</a:t>
            </a:r>
            <a:r>
              <a:rPr lang="fr-FR" sz="1800" dirty="0"/>
              <a:t> en horaires variables).</a:t>
            </a:r>
          </a:p>
          <a:p>
            <a:pPr marL="0" indent="0">
              <a:buNone/>
            </a:pPr>
            <a:r>
              <a:rPr lang="fr-FR" sz="1800" dirty="0" smtClean="0"/>
              <a:t> </a:t>
            </a:r>
          </a:p>
          <a:p>
            <a:endParaRPr lang="fr-FR" sz="1800" dirty="0" smtClean="0"/>
          </a:p>
          <a:p>
            <a:endParaRPr lang="fr-FR" sz="1800" dirty="0" smtClean="0"/>
          </a:p>
          <a:p>
            <a:endParaRPr lang="fr-FR" sz="1800" dirty="0" smtClean="0"/>
          </a:p>
          <a:p>
            <a:endParaRPr lang="fr-FR" sz="1800" dirty="0" smtClean="0"/>
          </a:p>
          <a:p>
            <a:endParaRPr lang="fr-FR" sz="1800" dirty="0" smtClean="0"/>
          </a:p>
          <a:p>
            <a:endParaRPr lang="fr-FR" sz="1800" dirty="0"/>
          </a:p>
        </p:txBody>
      </p:sp>
      <p:sp>
        <p:nvSpPr>
          <p:cNvPr id="8" name="ZoneTexte 12"/>
          <p:cNvSpPr txBox="1"/>
          <p:nvPr/>
        </p:nvSpPr>
        <p:spPr>
          <a:xfrm>
            <a:off x="9569967" y="1532468"/>
            <a:ext cx="2466753" cy="1115023"/>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r>
              <a:rPr lang="fr-FR" sz="1300" dirty="0"/>
              <a:t>Les </a:t>
            </a:r>
            <a:r>
              <a:rPr lang="fr-FR" sz="1300" dirty="0" err="1"/>
              <a:t>expérimentateurs.trices</a:t>
            </a:r>
            <a:r>
              <a:rPr lang="fr-FR" sz="1300" dirty="0"/>
              <a:t> de la semaine en 4 jours sont </a:t>
            </a:r>
            <a:r>
              <a:rPr lang="fr-FR" sz="1300" b="1" dirty="0" smtClean="0"/>
              <a:t>majoritairement </a:t>
            </a:r>
            <a:r>
              <a:rPr lang="fr-FR" sz="1300" b="1" dirty="0"/>
              <a:t>des </a:t>
            </a:r>
            <a:r>
              <a:rPr lang="fr-FR" sz="1300" b="1" dirty="0" smtClean="0"/>
              <a:t>femmes</a:t>
            </a:r>
            <a:r>
              <a:rPr lang="fr-FR" sz="1300" dirty="0" smtClean="0"/>
              <a:t>, elles représentent presque 2/3 </a:t>
            </a:r>
            <a:r>
              <a:rPr lang="fr-FR" sz="1300" dirty="0"/>
              <a:t>des agents.es </a:t>
            </a:r>
            <a:r>
              <a:rPr lang="fr-FR" sz="1300" dirty="0" smtClean="0"/>
              <a:t>concerné.es.</a:t>
            </a:r>
            <a:endParaRPr lang="fr-FR" sz="1300" dirty="0"/>
          </a:p>
        </p:txBody>
      </p:sp>
      <p:graphicFrame>
        <p:nvGraphicFramePr>
          <p:cNvPr id="9" name="Graphique 8"/>
          <p:cNvGraphicFramePr>
            <a:graphicFrameLocks/>
          </p:cNvGraphicFramePr>
          <p:nvPr>
            <p:extLst>
              <p:ext uri="{D42A27DB-BD31-4B8C-83A1-F6EECF244321}">
                <p14:modId xmlns:p14="http://schemas.microsoft.com/office/powerpoint/2010/main" val="3531291960"/>
              </p:ext>
            </p:extLst>
          </p:nvPr>
        </p:nvGraphicFramePr>
        <p:xfrm>
          <a:off x="6079334" y="1172233"/>
          <a:ext cx="3468703" cy="200284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aphique 9"/>
          <p:cNvGraphicFramePr>
            <a:graphicFrameLocks/>
          </p:cNvGraphicFramePr>
          <p:nvPr>
            <p:extLst>
              <p:ext uri="{D42A27DB-BD31-4B8C-83A1-F6EECF244321}">
                <p14:modId xmlns:p14="http://schemas.microsoft.com/office/powerpoint/2010/main" val="1613597786"/>
              </p:ext>
            </p:extLst>
          </p:nvPr>
        </p:nvGraphicFramePr>
        <p:xfrm>
          <a:off x="6094562" y="3447372"/>
          <a:ext cx="4572000" cy="2838450"/>
        </p:xfrm>
        <a:graphic>
          <a:graphicData uri="http://schemas.openxmlformats.org/drawingml/2006/chart">
            <c:chart xmlns:c="http://schemas.openxmlformats.org/drawingml/2006/chart" xmlns:r="http://schemas.openxmlformats.org/officeDocument/2006/relationships" r:id="rId3"/>
          </a:graphicData>
        </a:graphic>
      </p:graphicFrame>
      <p:sp>
        <p:nvSpPr>
          <p:cNvPr id="11" name="ZoneTexte 13"/>
          <p:cNvSpPr txBox="1"/>
          <p:nvPr/>
        </p:nvSpPr>
        <p:spPr>
          <a:xfrm>
            <a:off x="10007260" y="3913464"/>
            <a:ext cx="1924640" cy="1111677"/>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r>
              <a:rPr lang="fr-FR" sz="1200" dirty="0"/>
              <a:t>Les</a:t>
            </a:r>
            <a:r>
              <a:rPr lang="fr-FR" sz="1200" baseline="0" dirty="0"/>
              <a:t> tranches </a:t>
            </a:r>
            <a:r>
              <a:rPr lang="fr-FR" sz="1200" baseline="0" dirty="0" smtClean="0"/>
              <a:t>d'âges les plus représentées sont les </a:t>
            </a:r>
            <a:r>
              <a:rPr lang="fr-FR" sz="1200" b="1" baseline="0" dirty="0" smtClean="0"/>
              <a:t>50-59 ans.</a:t>
            </a:r>
            <a:r>
              <a:rPr lang="fr-FR" sz="1200" dirty="0" smtClean="0"/>
              <a:t> C’est à partir de 45 ans que la semaine en 4 jours devient plus attractive.</a:t>
            </a:r>
            <a:endParaRPr lang="fr-FR" sz="1200" dirty="0"/>
          </a:p>
        </p:txBody>
      </p:sp>
      <p:graphicFrame>
        <p:nvGraphicFramePr>
          <p:cNvPr id="12" name="Graphique 11"/>
          <p:cNvGraphicFramePr>
            <a:graphicFrameLocks/>
          </p:cNvGraphicFramePr>
          <p:nvPr>
            <p:extLst>
              <p:ext uri="{D42A27DB-BD31-4B8C-83A1-F6EECF244321}">
                <p14:modId xmlns:p14="http://schemas.microsoft.com/office/powerpoint/2010/main" val="3232701475"/>
              </p:ext>
            </p:extLst>
          </p:nvPr>
        </p:nvGraphicFramePr>
        <p:xfrm>
          <a:off x="163388" y="1332313"/>
          <a:ext cx="5852569" cy="3784082"/>
        </p:xfrm>
        <a:graphic>
          <a:graphicData uri="http://schemas.openxmlformats.org/drawingml/2006/chart">
            <c:chart xmlns:c="http://schemas.openxmlformats.org/drawingml/2006/chart" xmlns:r="http://schemas.openxmlformats.org/officeDocument/2006/relationships" r:id="rId4"/>
          </a:graphicData>
        </a:graphic>
      </p:graphicFrame>
      <p:sp>
        <p:nvSpPr>
          <p:cNvPr id="2" name="Ellipse 1"/>
          <p:cNvSpPr/>
          <p:nvPr/>
        </p:nvSpPr>
        <p:spPr>
          <a:xfrm>
            <a:off x="8614611" y="5346964"/>
            <a:ext cx="1106905" cy="715029"/>
          </a:xfrm>
          <a:prstGeom prst="ellipse">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2"/>
          </p:nvPr>
        </p:nvSpPr>
        <p:spPr/>
        <p:txBody>
          <a:bodyPr/>
          <a:lstStyle/>
          <a:p>
            <a:fld id="{59D9009D-D39C-4A7D-ACB2-694F0C7933FD}" type="slidenum">
              <a:rPr lang="fr-FR" smtClean="0"/>
              <a:t>5</a:t>
            </a:fld>
            <a:endParaRPr lang="fr-FR"/>
          </a:p>
        </p:txBody>
      </p:sp>
      <p:sp>
        <p:nvSpPr>
          <p:cNvPr id="13" name="Ellipse 12"/>
          <p:cNvSpPr/>
          <p:nvPr/>
        </p:nvSpPr>
        <p:spPr>
          <a:xfrm rot="2805609">
            <a:off x="590932" y="3340472"/>
            <a:ext cx="341251" cy="1960323"/>
          </a:xfrm>
          <a:prstGeom prst="ellipse">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218102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phique 3"/>
          <p:cNvGraphicFramePr>
            <a:graphicFrameLocks/>
          </p:cNvGraphicFramePr>
          <p:nvPr>
            <p:extLst>
              <p:ext uri="{D42A27DB-BD31-4B8C-83A1-F6EECF244321}">
                <p14:modId xmlns:p14="http://schemas.microsoft.com/office/powerpoint/2010/main" val="1613972046"/>
              </p:ext>
            </p:extLst>
          </p:nvPr>
        </p:nvGraphicFramePr>
        <p:xfrm>
          <a:off x="254812" y="160670"/>
          <a:ext cx="5018937" cy="2821732"/>
        </p:xfrm>
        <a:graphic>
          <a:graphicData uri="http://schemas.openxmlformats.org/drawingml/2006/chart">
            <c:chart xmlns:c="http://schemas.openxmlformats.org/drawingml/2006/chart" xmlns:r="http://schemas.openxmlformats.org/officeDocument/2006/relationships" r:id="rId2"/>
          </a:graphicData>
        </a:graphic>
      </p:graphicFrame>
      <p:sp>
        <p:nvSpPr>
          <p:cNvPr id="5" name="ZoneTexte 14"/>
          <p:cNvSpPr txBox="1"/>
          <p:nvPr/>
        </p:nvSpPr>
        <p:spPr>
          <a:xfrm>
            <a:off x="254812" y="5266412"/>
            <a:ext cx="5369812" cy="1321727"/>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r>
              <a:rPr lang="fr-FR" sz="1300" b="1" dirty="0" smtClean="0"/>
              <a:t>La catégorie </a:t>
            </a:r>
            <a:r>
              <a:rPr lang="fr-FR" sz="1300" b="1" dirty="0" smtClean="0"/>
              <a:t> des cadres ( catégorie A) domine: </a:t>
            </a:r>
            <a:r>
              <a:rPr lang="fr-FR" sz="1300" baseline="0" dirty="0" smtClean="0"/>
              <a:t>44</a:t>
            </a:r>
            <a:r>
              <a:rPr lang="fr-FR" sz="1300" baseline="0" dirty="0" smtClean="0"/>
              <a:t>%</a:t>
            </a:r>
            <a:r>
              <a:rPr lang="fr-FR" sz="1300" dirty="0" smtClean="0"/>
              <a:t> des </a:t>
            </a:r>
            <a:r>
              <a:rPr lang="fr-FR" sz="1300" dirty="0" err="1" smtClean="0"/>
              <a:t>expérimentateurs.trices</a:t>
            </a:r>
            <a:r>
              <a:rPr lang="fr-FR" sz="1300" dirty="0"/>
              <a:t>.</a:t>
            </a:r>
            <a:r>
              <a:rPr lang="fr-FR" sz="1300" baseline="0" dirty="0" smtClean="0"/>
              <a:t> </a:t>
            </a:r>
            <a:endParaRPr lang="fr-FR" sz="1300" baseline="0" dirty="0" smtClean="0"/>
          </a:p>
          <a:p>
            <a:pPr algn="just"/>
            <a:r>
              <a:rPr lang="fr-FR" sz="1300" dirty="0" smtClean="0"/>
              <a:t>L</a:t>
            </a:r>
            <a:r>
              <a:rPr lang="fr-FR" sz="1300" baseline="0" dirty="0" smtClean="0"/>
              <a:t>a </a:t>
            </a:r>
            <a:r>
              <a:rPr lang="fr-FR" sz="1300" b="1" baseline="0" dirty="0"/>
              <a:t>catégorie C </a:t>
            </a:r>
            <a:r>
              <a:rPr lang="fr-FR" sz="1300" baseline="0" dirty="0" smtClean="0"/>
              <a:t>est </a:t>
            </a:r>
            <a:r>
              <a:rPr lang="fr-FR" sz="1300" b="1" baseline="0" dirty="0" smtClean="0"/>
              <a:t>bien </a:t>
            </a:r>
            <a:r>
              <a:rPr lang="fr-FR" sz="1300" b="1" dirty="0" smtClean="0"/>
              <a:t>représentée:  </a:t>
            </a:r>
            <a:r>
              <a:rPr lang="fr-FR" sz="1300" dirty="0" smtClean="0"/>
              <a:t>32% </a:t>
            </a:r>
          </a:p>
          <a:p>
            <a:pPr algn="just"/>
            <a:r>
              <a:rPr lang="fr-FR" sz="1300" b="1" dirty="0" smtClean="0"/>
              <a:t>L</a:t>
            </a:r>
            <a:r>
              <a:rPr lang="fr-FR" sz="1300" b="1" baseline="0" dirty="0" smtClean="0"/>
              <a:t>a</a:t>
            </a:r>
            <a:r>
              <a:rPr lang="fr-FR" sz="1300" b="1" dirty="0" smtClean="0"/>
              <a:t> </a:t>
            </a:r>
            <a:r>
              <a:rPr lang="fr-FR" sz="1300" b="1" dirty="0"/>
              <a:t>filière </a:t>
            </a:r>
            <a:r>
              <a:rPr lang="fr-FR" sz="1300" b="1" dirty="0" smtClean="0"/>
              <a:t>administrative comprend 58% des </a:t>
            </a:r>
            <a:r>
              <a:rPr lang="fr-FR" sz="1300" b="1" dirty="0" err="1" smtClean="0"/>
              <a:t>expérimentateurs.trices</a:t>
            </a:r>
            <a:endParaRPr lang="fr-FR" sz="1300" b="1" dirty="0" smtClean="0"/>
          </a:p>
          <a:p>
            <a:pPr algn="just"/>
            <a:r>
              <a:rPr lang="fr-FR" sz="1300" dirty="0" smtClean="0"/>
              <a:t>la </a:t>
            </a:r>
            <a:r>
              <a:rPr lang="fr-FR" sz="1300" dirty="0" smtClean="0"/>
              <a:t>filière </a:t>
            </a:r>
            <a:r>
              <a:rPr lang="fr-FR" sz="1300" dirty="0" smtClean="0"/>
              <a:t>technique: 34</a:t>
            </a:r>
            <a:r>
              <a:rPr lang="fr-FR" sz="1300" dirty="0" smtClean="0"/>
              <a:t>%, </a:t>
            </a:r>
            <a:endParaRPr lang="fr-FR" sz="1300" dirty="0" smtClean="0"/>
          </a:p>
          <a:p>
            <a:pPr algn="just"/>
            <a:r>
              <a:rPr lang="fr-FR" sz="1300" dirty="0" smtClean="0"/>
              <a:t>la </a:t>
            </a:r>
            <a:r>
              <a:rPr lang="fr-FR" sz="1300" dirty="0" smtClean="0"/>
              <a:t>filière </a:t>
            </a:r>
            <a:r>
              <a:rPr lang="fr-FR" sz="1300" dirty="0" smtClean="0"/>
              <a:t>médico-sociale:  5%</a:t>
            </a:r>
            <a:endParaRPr lang="fr-FR" sz="1300" dirty="0">
              <a:solidFill>
                <a:srgbClr val="FF0000"/>
              </a:solidFill>
            </a:endParaRPr>
          </a:p>
          <a:p>
            <a:pPr algn="just"/>
            <a:endParaRPr lang="fr-FR" sz="1300" dirty="0"/>
          </a:p>
        </p:txBody>
      </p:sp>
      <p:graphicFrame>
        <p:nvGraphicFramePr>
          <p:cNvPr id="7" name="Graphique 6"/>
          <p:cNvGraphicFramePr>
            <a:graphicFrameLocks/>
          </p:cNvGraphicFramePr>
          <p:nvPr>
            <p:extLst>
              <p:ext uri="{D42A27DB-BD31-4B8C-83A1-F6EECF244321}">
                <p14:modId xmlns:p14="http://schemas.microsoft.com/office/powerpoint/2010/main" val="212581692"/>
              </p:ext>
            </p:extLst>
          </p:nvPr>
        </p:nvGraphicFramePr>
        <p:xfrm>
          <a:off x="350502" y="2992770"/>
          <a:ext cx="5093367" cy="22062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phique 9"/>
          <p:cNvGraphicFramePr>
            <a:graphicFrameLocks/>
          </p:cNvGraphicFramePr>
          <p:nvPr>
            <p:extLst>
              <p:ext uri="{D42A27DB-BD31-4B8C-83A1-F6EECF244321}">
                <p14:modId xmlns:p14="http://schemas.microsoft.com/office/powerpoint/2010/main" val="3463635826"/>
              </p:ext>
            </p:extLst>
          </p:nvPr>
        </p:nvGraphicFramePr>
        <p:xfrm>
          <a:off x="6260140" y="160670"/>
          <a:ext cx="5200650" cy="2832100"/>
        </p:xfrm>
        <a:graphic>
          <a:graphicData uri="http://schemas.openxmlformats.org/drawingml/2006/chart">
            <c:chart xmlns:c="http://schemas.openxmlformats.org/drawingml/2006/chart" xmlns:r="http://schemas.openxmlformats.org/officeDocument/2006/relationships" r:id="rId4"/>
          </a:graphicData>
        </a:graphic>
      </p:graphicFrame>
      <p:sp>
        <p:nvSpPr>
          <p:cNvPr id="11" name="ZoneTexte 17"/>
          <p:cNvSpPr txBox="1"/>
          <p:nvPr/>
        </p:nvSpPr>
        <p:spPr>
          <a:xfrm>
            <a:off x="6336340" y="3241214"/>
            <a:ext cx="5048250" cy="769521"/>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r>
              <a:rPr lang="fr-FR" sz="1300" dirty="0"/>
              <a:t>Parmi</a:t>
            </a:r>
            <a:r>
              <a:rPr lang="fr-FR" sz="1300" baseline="0" dirty="0"/>
              <a:t> les 64 </a:t>
            </a:r>
            <a:r>
              <a:rPr lang="fr-FR" sz="1300" baseline="0" dirty="0" err="1"/>
              <a:t>expérimentateurs.trices</a:t>
            </a:r>
            <a:r>
              <a:rPr lang="fr-FR" sz="1300" baseline="0" dirty="0"/>
              <a:t>, 10 personnes étaient auparavant à temps partiel. </a:t>
            </a:r>
            <a:r>
              <a:rPr lang="fr-FR" sz="1300" b="1" baseline="0" dirty="0" smtClean="0"/>
              <a:t>La S4 permet </a:t>
            </a:r>
            <a:r>
              <a:rPr lang="fr-FR" sz="1300" b="1" baseline="0" dirty="0" smtClean="0"/>
              <a:t> </a:t>
            </a:r>
            <a:r>
              <a:rPr lang="fr-FR" sz="1300" b="1" baseline="0" dirty="0" smtClean="0"/>
              <a:t>à des</a:t>
            </a:r>
            <a:r>
              <a:rPr lang="fr-FR" sz="1300" b="1" dirty="0" smtClean="0"/>
              <a:t> </a:t>
            </a:r>
            <a:r>
              <a:rPr lang="fr-FR" sz="1300" b="1" baseline="0" dirty="0" smtClean="0"/>
              <a:t>agents de revenir à temps plein, un bénéfice </a:t>
            </a:r>
            <a:r>
              <a:rPr lang="fr-FR" sz="1300" baseline="0" dirty="0" smtClean="0"/>
              <a:t>souligné</a:t>
            </a:r>
            <a:r>
              <a:rPr lang="fr-FR" sz="1300" dirty="0" smtClean="0"/>
              <a:t> </a:t>
            </a:r>
            <a:r>
              <a:rPr lang="fr-FR" sz="1300" dirty="0" smtClean="0"/>
              <a:t>dans l’analyse qualitative.</a:t>
            </a:r>
            <a:endParaRPr lang="fr-FR" sz="1300" dirty="0">
              <a:solidFill>
                <a:srgbClr val="FF0000"/>
              </a:solidFill>
            </a:endParaRPr>
          </a:p>
        </p:txBody>
      </p:sp>
      <p:sp>
        <p:nvSpPr>
          <p:cNvPr id="12" name="ZoneTexte 20"/>
          <p:cNvSpPr txBox="1"/>
          <p:nvPr/>
        </p:nvSpPr>
        <p:spPr>
          <a:xfrm>
            <a:off x="5995220" y="4404870"/>
            <a:ext cx="5884219" cy="1723085"/>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nSpc>
                <a:spcPct val="80000"/>
              </a:lnSpc>
            </a:pPr>
            <a:r>
              <a:rPr lang="fr-FR" sz="1300" b="1" dirty="0"/>
              <a:t>3 socles communs à l’ensemble </a:t>
            </a:r>
            <a:r>
              <a:rPr lang="fr-FR" sz="1300" b="1" dirty="0" smtClean="0"/>
              <a:t>des </a:t>
            </a:r>
            <a:r>
              <a:rPr lang="fr-FR" sz="1300" b="1" dirty="0" err="1" smtClean="0"/>
              <a:t>agent.s</a:t>
            </a:r>
            <a:r>
              <a:rPr lang="fr-FR" sz="1300" b="1" dirty="0" smtClean="0"/>
              <a:t> ayant choisi la </a:t>
            </a:r>
            <a:r>
              <a:rPr lang="fr-FR" sz="1300" b="1" dirty="0"/>
              <a:t>semaine </a:t>
            </a:r>
            <a:r>
              <a:rPr lang="fr-FR" sz="1300" b="1" dirty="0" smtClean="0"/>
              <a:t>en </a:t>
            </a:r>
            <a:r>
              <a:rPr lang="fr-FR" sz="1300" b="1" dirty="0"/>
              <a:t>4 jours </a:t>
            </a:r>
            <a:endParaRPr lang="fr-FR" sz="1300" b="1" dirty="0" smtClean="0"/>
          </a:p>
          <a:p>
            <a:pPr>
              <a:lnSpc>
                <a:spcPct val="80000"/>
              </a:lnSpc>
            </a:pPr>
            <a:endParaRPr lang="fr-FR" sz="1300" dirty="0"/>
          </a:p>
          <a:p>
            <a:pPr lvl="1">
              <a:lnSpc>
                <a:spcPct val="120000"/>
              </a:lnSpc>
            </a:pPr>
            <a:r>
              <a:rPr lang="fr-FR" sz="1300" dirty="0" smtClean="0">
                <a:latin typeface="Arial" panose="020B0604020202020204" pitchFamily="34" charset="0"/>
                <a:cs typeface="Arial" panose="020B0604020202020204" pitchFamily="34" charset="0"/>
              </a:rPr>
              <a:t>►</a:t>
            </a:r>
            <a:r>
              <a:rPr lang="fr-FR" sz="1300" dirty="0" smtClean="0"/>
              <a:t>Une </a:t>
            </a:r>
            <a:r>
              <a:rPr lang="fr-FR" sz="1300" dirty="0"/>
              <a:t>charge de travail très importante </a:t>
            </a:r>
            <a:endParaRPr lang="fr-FR" sz="1300" dirty="0" smtClean="0"/>
          </a:p>
          <a:p>
            <a:pPr lvl="1">
              <a:lnSpc>
                <a:spcPct val="120000"/>
              </a:lnSpc>
            </a:pPr>
            <a:r>
              <a:rPr lang="fr-FR" sz="1300" dirty="0">
                <a:latin typeface="Arial" panose="020B0604020202020204" pitchFamily="34" charset="0"/>
                <a:cs typeface="Arial" panose="020B0604020202020204" pitchFamily="34" charset="0"/>
              </a:rPr>
              <a:t>► </a:t>
            </a:r>
            <a:r>
              <a:rPr lang="fr-FR" sz="1300" dirty="0" smtClean="0"/>
              <a:t>Une </a:t>
            </a:r>
            <a:r>
              <a:rPr lang="fr-FR" sz="1300" dirty="0"/>
              <a:t>autonomie dans l’organisation de son travail</a:t>
            </a:r>
          </a:p>
          <a:p>
            <a:pPr lvl="1">
              <a:lnSpc>
                <a:spcPct val="120000"/>
              </a:lnSpc>
            </a:pPr>
            <a:r>
              <a:rPr lang="fr-FR" sz="1300" dirty="0">
                <a:latin typeface="Arial" panose="020B0604020202020204" pitchFamily="34" charset="0"/>
                <a:cs typeface="Arial" panose="020B0604020202020204" pitchFamily="34" charset="0"/>
              </a:rPr>
              <a:t>► </a:t>
            </a:r>
            <a:r>
              <a:rPr lang="fr-FR" sz="1300" dirty="0" smtClean="0"/>
              <a:t>La </a:t>
            </a:r>
            <a:r>
              <a:rPr lang="fr-FR" sz="1300" dirty="0"/>
              <a:t>confiance du manager et la perception en </a:t>
            </a:r>
            <a:r>
              <a:rPr lang="fr-FR" sz="1300" dirty="0" smtClean="0"/>
              <a:t>retour, </a:t>
            </a:r>
            <a:r>
              <a:rPr lang="fr-FR" sz="1300" dirty="0"/>
              <a:t>à la fois d’une valorisation, d’une reconnaissance du travail réalisé jusque-là et d’une forme de rétribution par rapport aux horaires effectués.</a:t>
            </a:r>
          </a:p>
        </p:txBody>
      </p:sp>
      <p:sp>
        <p:nvSpPr>
          <p:cNvPr id="2" name="Ellipse 1"/>
          <p:cNvSpPr/>
          <p:nvPr/>
        </p:nvSpPr>
        <p:spPr>
          <a:xfrm>
            <a:off x="683491" y="526473"/>
            <a:ext cx="840509" cy="2455930"/>
          </a:xfrm>
          <a:prstGeom prst="ellipse">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2"/>
          </p:nvPr>
        </p:nvSpPr>
        <p:spPr/>
        <p:txBody>
          <a:bodyPr/>
          <a:lstStyle/>
          <a:p>
            <a:fld id="{59D9009D-D39C-4A7D-ACB2-694F0C7933FD}" type="slidenum">
              <a:rPr lang="fr-FR" smtClean="0"/>
              <a:t>6</a:t>
            </a:fld>
            <a:endParaRPr lang="fr-FR"/>
          </a:p>
        </p:txBody>
      </p:sp>
    </p:spTree>
    <p:extLst>
      <p:ext uri="{BB962C8B-B14F-4D97-AF65-F5344CB8AC3E}">
        <p14:creationId xmlns:p14="http://schemas.microsoft.com/office/powerpoint/2010/main" val="9084701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p:cNvGraphicFramePr>
            <a:graphicFrameLocks/>
          </p:cNvGraphicFramePr>
          <p:nvPr>
            <p:extLst>
              <p:ext uri="{D42A27DB-BD31-4B8C-83A1-F6EECF244321}">
                <p14:modId xmlns:p14="http://schemas.microsoft.com/office/powerpoint/2010/main" val="3980756761"/>
              </p:ext>
            </p:extLst>
          </p:nvPr>
        </p:nvGraphicFramePr>
        <p:xfrm>
          <a:off x="362325" y="555037"/>
          <a:ext cx="5569242" cy="3283035"/>
        </p:xfrm>
        <a:graphic>
          <a:graphicData uri="http://schemas.openxmlformats.org/drawingml/2006/chart">
            <c:chart xmlns:c="http://schemas.openxmlformats.org/drawingml/2006/chart" xmlns:r="http://schemas.openxmlformats.org/officeDocument/2006/relationships" r:id="rId2"/>
          </a:graphicData>
        </a:graphic>
      </p:graphicFrame>
      <p:sp>
        <p:nvSpPr>
          <p:cNvPr id="3" name="ZoneTexte 18"/>
          <p:cNvSpPr txBox="1"/>
          <p:nvPr/>
        </p:nvSpPr>
        <p:spPr>
          <a:xfrm>
            <a:off x="362326" y="4256002"/>
            <a:ext cx="5569242" cy="1410871"/>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endParaRPr lang="fr-FR" sz="1300" dirty="0" smtClean="0"/>
          </a:p>
          <a:p>
            <a:pPr algn="just"/>
            <a:r>
              <a:rPr lang="fr-FR" sz="1300" dirty="0" smtClean="0"/>
              <a:t>Les </a:t>
            </a:r>
            <a:r>
              <a:rPr lang="fr-FR" sz="1600" b="1" u="sng" baseline="0" dirty="0" smtClean="0"/>
              <a:t>vendredi</a:t>
            </a:r>
            <a:r>
              <a:rPr lang="fr-FR" sz="1600" b="1" u="sng" dirty="0" smtClean="0"/>
              <a:t>s</a:t>
            </a:r>
            <a:r>
              <a:rPr lang="fr-FR" sz="1300" baseline="0" dirty="0" smtClean="0"/>
              <a:t> </a:t>
            </a:r>
            <a:r>
              <a:rPr lang="fr-FR" sz="1300" baseline="0" dirty="0"/>
              <a:t>puis </a:t>
            </a:r>
            <a:r>
              <a:rPr lang="fr-FR" sz="1300" baseline="0" dirty="0" smtClean="0"/>
              <a:t>les </a:t>
            </a:r>
            <a:r>
              <a:rPr lang="fr-FR" sz="1600" b="1" u="sng" baseline="0" dirty="0" smtClean="0"/>
              <a:t>mercredis</a:t>
            </a:r>
            <a:r>
              <a:rPr lang="fr-FR" sz="1300" baseline="0" dirty="0" smtClean="0"/>
              <a:t> apparaissent comme</a:t>
            </a:r>
            <a:r>
              <a:rPr lang="fr-FR" sz="1300" dirty="0" smtClean="0"/>
              <a:t> les 2 journées prioritairement choisies</a:t>
            </a:r>
            <a:r>
              <a:rPr lang="fr-FR" sz="1300" baseline="0" dirty="0" smtClean="0"/>
              <a:t>. La tranche d’</a:t>
            </a:r>
            <a:r>
              <a:rPr lang="fr-FR" sz="1300" dirty="0" smtClean="0"/>
              <a:t>âge et l’exercice de responsabilités familiales pourraient orienter le choix du jour. </a:t>
            </a:r>
            <a:r>
              <a:rPr lang="fr-FR" sz="1300" baseline="0" dirty="0" smtClean="0"/>
              <a:t>Des </a:t>
            </a:r>
            <a:r>
              <a:rPr lang="fr-FR" sz="1300" baseline="0" dirty="0"/>
              <a:t>formules d'alternance existent à la </a:t>
            </a:r>
            <a:r>
              <a:rPr lang="fr-FR" sz="1300" baseline="0" dirty="0" smtClean="0"/>
              <a:t>marge,</a:t>
            </a:r>
            <a:r>
              <a:rPr lang="fr-FR" sz="1300" dirty="0" smtClean="0"/>
              <a:t> </a:t>
            </a:r>
            <a:r>
              <a:rPr lang="fr-FR" sz="1300" baseline="0" dirty="0" smtClean="0"/>
              <a:t>elles sont rendues</a:t>
            </a:r>
            <a:r>
              <a:rPr lang="fr-FR" sz="1300" dirty="0" smtClean="0"/>
              <a:t> possible par les manager</a:t>
            </a:r>
            <a:r>
              <a:rPr lang="fr-FR" sz="1300" baseline="0" dirty="0" smtClean="0"/>
              <a:t>.</a:t>
            </a:r>
            <a:endParaRPr lang="fr-FR" sz="1300" dirty="0">
              <a:solidFill>
                <a:srgbClr val="FF0000"/>
              </a:solidFill>
            </a:endParaRPr>
          </a:p>
        </p:txBody>
      </p:sp>
      <p:graphicFrame>
        <p:nvGraphicFramePr>
          <p:cNvPr id="4" name="Graphique 3"/>
          <p:cNvGraphicFramePr>
            <a:graphicFrameLocks/>
          </p:cNvGraphicFramePr>
          <p:nvPr>
            <p:extLst>
              <p:ext uri="{D42A27DB-BD31-4B8C-83A1-F6EECF244321}">
                <p14:modId xmlns:p14="http://schemas.microsoft.com/office/powerpoint/2010/main" val="4287796129"/>
              </p:ext>
            </p:extLst>
          </p:nvPr>
        </p:nvGraphicFramePr>
        <p:xfrm>
          <a:off x="6387263" y="555036"/>
          <a:ext cx="5247273" cy="3283035"/>
        </p:xfrm>
        <a:graphic>
          <a:graphicData uri="http://schemas.openxmlformats.org/drawingml/2006/chart">
            <c:chart xmlns:c="http://schemas.openxmlformats.org/drawingml/2006/chart" xmlns:r="http://schemas.openxmlformats.org/officeDocument/2006/relationships" r:id="rId3"/>
          </a:graphicData>
        </a:graphic>
      </p:graphicFrame>
      <p:sp>
        <p:nvSpPr>
          <p:cNvPr id="5" name="ZoneTexte 19"/>
          <p:cNvSpPr txBox="1"/>
          <p:nvPr/>
        </p:nvSpPr>
        <p:spPr>
          <a:xfrm>
            <a:off x="6387262" y="4256002"/>
            <a:ext cx="5247273" cy="1410871"/>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endParaRPr lang="fr-FR" sz="1300" dirty="0" smtClean="0">
              <a:solidFill>
                <a:sysClr val="windowText" lastClr="000000"/>
              </a:solidFill>
            </a:endParaRPr>
          </a:p>
          <a:p>
            <a:pPr algn="just"/>
            <a:r>
              <a:rPr lang="fr-FR" sz="1300" dirty="0" smtClean="0">
                <a:solidFill>
                  <a:sysClr val="windowText" lastClr="000000"/>
                </a:solidFill>
              </a:rPr>
              <a:t>Si </a:t>
            </a:r>
            <a:r>
              <a:rPr lang="fr-FR" sz="1300" dirty="0">
                <a:solidFill>
                  <a:sysClr val="windowText" lastClr="000000"/>
                </a:solidFill>
              </a:rPr>
              <a:t>le choix </a:t>
            </a:r>
            <a:r>
              <a:rPr lang="fr-FR" sz="1300" dirty="0" smtClean="0">
                <a:solidFill>
                  <a:sysClr val="windowText" lastClr="000000"/>
                </a:solidFill>
              </a:rPr>
              <a:t>de la journée libérée du </a:t>
            </a:r>
            <a:r>
              <a:rPr lang="fr-FR" sz="1300" baseline="0" dirty="0" smtClean="0">
                <a:solidFill>
                  <a:sysClr val="windowText" lastClr="000000"/>
                </a:solidFill>
              </a:rPr>
              <a:t>vendredi </a:t>
            </a:r>
            <a:r>
              <a:rPr lang="fr-FR" sz="1300" baseline="0" dirty="0">
                <a:solidFill>
                  <a:sysClr val="windowText" lastClr="000000"/>
                </a:solidFill>
              </a:rPr>
              <a:t>est mieux réparti selon le </a:t>
            </a:r>
            <a:r>
              <a:rPr lang="fr-FR" sz="1300" baseline="0" dirty="0" smtClean="0">
                <a:solidFill>
                  <a:sysClr val="windowText" lastClr="000000"/>
                </a:solidFill>
              </a:rPr>
              <a:t>genre, </a:t>
            </a:r>
            <a:r>
              <a:rPr lang="fr-FR" sz="1300" b="1" baseline="0" dirty="0" smtClean="0">
                <a:solidFill>
                  <a:sysClr val="windowText" lastClr="000000"/>
                </a:solidFill>
              </a:rPr>
              <a:t>incontestablement,</a:t>
            </a:r>
            <a:r>
              <a:rPr lang="fr-FR" sz="1300" b="1" dirty="0" smtClean="0">
                <a:solidFill>
                  <a:sysClr val="windowText" lastClr="000000"/>
                </a:solidFill>
              </a:rPr>
              <a:t> le </a:t>
            </a:r>
            <a:r>
              <a:rPr lang="fr-FR" sz="1300" b="1" dirty="0">
                <a:solidFill>
                  <a:sysClr val="windowText" lastClr="000000"/>
                </a:solidFill>
              </a:rPr>
              <a:t>choix du mercredi est davantage pris par les </a:t>
            </a:r>
            <a:r>
              <a:rPr lang="fr-FR" sz="1300" b="1" dirty="0" smtClean="0">
                <a:solidFill>
                  <a:sysClr val="windowText" lastClr="000000"/>
                </a:solidFill>
              </a:rPr>
              <a:t>femmes.</a:t>
            </a:r>
            <a:r>
              <a:rPr lang="fr-FR" sz="1300" b="1" dirty="0">
                <a:solidFill>
                  <a:srgbClr val="FF0000"/>
                </a:solidFill>
              </a:rPr>
              <a:t> </a:t>
            </a:r>
            <a:r>
              <a:rPr lang="fr-FR" sz="1300" dirty="0" smtClean="0">
                <a:solidFill>
                  <a:sysClr val="windowText" lastClr="000000"/>
                </a:solidFill>
              </a:rPr>
              <a:t>L</a:t>
            </a:r>
            <a:r>
              <a:rPr lang="fr-FR" sz="1300" baseline="0" dirty="0" smtClean="0">
                <a:solidFill>
                  <a:sysClr val="windowText" lastClr="000000"/>
                </a:solidFill>
              </a:rPr>
              <a:t>e </a:t>
            </a:r>
            <a:r>
              <a:rPr lang="fr-FR" sz="1300" baseline="0" dirty="0">
                <a:solidFill>
                  <a:sysClr val="windowText" lastClr="000000"/>
                </a:solidFill>
              </a:rPr>
              <a:t>choix </a:t>
            </a:r>
            <a:r>
              <a:rPr lang="fr-FR" sz="1300" baseline="0" dirty="0" smtClean="0">
                <a:solidFill>
                  <a:sysClr val="windowText" lastClr="000000"/>
                </a:solidFill>
              </a:rPr>
              <a:t>de ce jour-ci pourrait être lié </a:t>
            </a:r>
            <a:r>
              <a:rPr lang="fr-FR" sz="1300" baseline="0" dirty="0">
                <a:solidFill>
                  <a:sysClr val="windowText" lastClr="000000"/>
                </a:solidFill>
              </a:rPr>
              <a:t>à la garde d'enfants. </a:t>
            </a:r>
            <a:endParaRPr lang="fr-FR" sz="1300" dirty="0">
              <a:solidFill>
                <a:sysClr val="windowText" lastClr="000000"/>
              </a:solidFill>
            </a:endParaRPr>
          </a:p>
        </p:txBody>
      </p:sp>
      <p:sp>
        <p:nvSpPr>
          <p:cNvPr id="6" name="Espace réservé du numéro de diapositive 5"/>
          <p:cNvSpPr>
            <a:spLocks noGrp="1"/>
          </p:cNvSpPr>
          <p:nvPr>
            <p:ph type="sldNum" sz="quarter" idx="12"/>
          </p:nvPr>
        </p:nvSpPr>
        <p:spPr/>
        <p:txBody>
          <a:bodyPr/>
          <a:lstStyle/>
          <a:p>
            <a:fld id="{59D9009D-D39C-4A7D-ACB2-694F0C7933FD}" type="slidenum">
              <a:rPr lang="fr-FR" smtClean="0"/>
              <a:t>7</a:t>
            </a:fld>
            <a:endParaRPr lang="fr-FR"/>
          </a:p>
        </p:txBody>
      </p:sp>
    </p:spTree>
    <p:extLst>
      <p:ext uri="{BB962C8B-B14F-4D97-AF65-F5344CB8AC3E}">
        <p14:creationId xmlns:p14="http://schemas.microsoft.com/office/powerpoint/2010/main" val="10753871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49701" y="470824"/>
            <a:ext cx="11730790" cy="6006024"/>
          </a:xfrm>
        </p:spPr>
        <p:txBody>
          <a:bodyPr>
            <a:normAutofit/>
          </a:bodyPr>
          <a:lstStyle/>
          <a:p>
            <a:pPr marL="0" lvl="0" indent="0">
              <a:lnSpc>
                <a:spcPct val="120000"/>
              </a:lnSpc>
              <a:buNone/>
              <a:defRPr/>
            </a:pPr>
            <a:r>
              <a:rPr lang="fr-FR" sz="2000" b="1" dirty="0">
                <a:solidFill>
                  <a:srgbClr val="92D050"/>
                </a:solidFill>
                <a:ea typeface="Verdana" panose="020B0604030504040204" pitchFamily="34" charset="0"/>
                <a:cs typeface="Verdana" panose="020B0604030504040204" pitchFamily="34" charset="0"/>
              </a:rPr>
              <a:t>Des impacts sur le collectif de travail maîtrisés, anticipés</a:t>
            </a:r>
          </a:p>
          <a:p>
            <a:pPr marL="0" lvl="1" indent="0" algn="just">
              <a:lnSpc>
                <a:spcPct val="120000"/>
              </a:lnSpc>
              <a:buNone/>
            </a:pPr>
            <a:r>
              <a:rPr lang="fr-FR" sz="1400" dirty="0" smtClean="0">
                <a:latin typeface="Arial" panose="020B0604020202020204" pitchFamily="34" charset="0"/>
                <a:cs typeface="Arial" panose="020B0604020202020204" pitchFamily="34" charset="0"/>
              </a:rPr>
              <a:t>► </a:t>
            </a:r>
            <a:r>
              <a:rPr lang="fr-FR" sz="1400" dirty="0" smtClean="0"/>
              <a:t>Les </a:t>
            </a:r>
            <a:r>
              <a:rPr lang="fr-FR" sz="1400" dirty="0" smtClean="0"/>
              <a:t>collectifs de travail étaient déjà organisés avant la S4, ne générant pas de gros changement ou de bouleversement de planning. Une nouvelle organisation du travail se met naturellement en place avec et entre les collègues de proximité. La S4 institue une vraie légitimité du jour de repos, il est largement </a:t>
            </a:r>
            <a:r>
              <a:rPr lang="fr-FR" sz="1400" dirty="0" smtClean="0"/>
              <a:t>respecté. </a:t>
            </a:r>
          </a:p>
          <a:p>
            <a:pPr marL="0" lvl="1" indent="0" algn="just">
              <a:lnSpc>
                <a:spcPct val="120000"/>
              </a:lnSpc>
              <a:buNone/>
            </a:pPr>
            <a:r>
              <a:rPr lang="fr-FR" sz="1400" dirty="0" smtClean="0">
                <a:latin typeface="Arial" panose="020B0604020202020204" pitchFamily="34" charset="0"/>
                <a:cs typeface="Arial" panose="020B0604020202020204" pitchFamily="34" charset="0"/>
              </a:rPr>
              <a:t>► </a:t>
            </a:r>
            <a:r>
              <a:rPr lang="fr-FR" sz="1400" dirty="0" smtClean="0"/>
              <a:t>Semaine </a:t>
            </a:r>
            <a:r>
              <a:rPr lang="fr-FR" sz="1400" dirty="0"/>
              <a:t>en 4 jours, couplée au télétravail renvoie à une meilleure efficacité. Elle oblige à davantage de rigueur dans </a:t>
            </a:r>
            <a:r>
              <a:rPr lang="fr-FR" sz="1400" dirty="0" smtClean="0"/>
              <a:t>son </a:t>
            </a:r>
            <a:r>
              <a:rPr lang="fr-FR" sz="1400" dirty="0"/>
              <a:t>organisation et les longues journées de travail, </a:t>
            </a:r>
            <a:r>
              <a:rPr lang="fr-FR" sz="1400" dirty="0" smtClean="0"/>
              <a:t>génèrent </a:t>
            </a:r>
            <a:r>
              <a:rPr lang="fr-FR" sz="1400" dirty="0"/>
              <a:t>finalement moins de stress pour effectuer sa quantité de travail</a:t>
            </a:r>
            <a:r>
              <a:rPr lang="fr-FR" sz="1400" dirty="0" smtClean="0"/>
              <a:t>.</a:t>
            </a:r>
          </a:p>
          <a:p>
            <a:pPr marL="0" indent="0">
              <a:lnSpc>
                <a:spcPct val="120000"/>
              </a:lnSpc>
              <a:buNone/>
            </a:pPr>
            <a:r>
              <a:rPr lang="fr-FR" sz="2000" b="1" dirty="0">
                <a:solidFill>
                  <a:srgbClr val="92D050"/>
                </a:solidFill>
                <a:ea typeface="Verdana" panose="020B0604030504040204" pitchFamily="34" charset="0"/>
                <a:cs typeface="Verdana" panose="020B0604030504040204" pitchFamily="34" charset="0"/>
              </a:rPr>
              <a:t>Les effets en terme de bien être et sur la qualité de vie professionnelle/ personnelle</a:t>
            </a:r>
          </a:p>
          <a:p>
            <a:pPr marL="0" lvl="1" indent="0" algn="just">
              <a:lnSpc>
                <a:spcPct val="120000"/>
              </a:lnSpc>
              <a:buNone/>
            </a:pPr>
            <a:r>
              <a:rPr lang="fr-FR" sz="1400" dirty="0" smtClean="0">
                <a:latin typeface="Arial" panose="020B0604020202020204" pitchFamily="34" charset="0"/>
                <a:cs typeface="Arial" panose="020B0604020202020204" pitchFamily="34" charset="0"/>
              </a:rPr>
              <a:t>►</a:t>
            </a:r>
            <a:r>
              <a:rPr lang="fr-FR" sz="1400" dirty="0" smtClean="0"/>
              <a:t>les </a:t>
            </a:r>
            <a:r>
              <a:rPr lang="fr-FR" sz="1400" dirty="0"/>
              <a:t>agent.es interrogés se sentent moins fatigués, liés en grande partie à la journée libérée d’autant plus lorsque cette dernière jouxte un </a:t>
            </a:r>
            <a:r>
              <a:rPr lang="fr-FR" sz="1400" dirty="0" err="1"/>
              <a:t>we</a:t>
            </a:r>
            <a:r>
              <a:rPr lang="fr-FR" sz="1400" dirty="0"/>
              <a:t> (repos sur 3 jours).  </a:t>
            </a:r>
            <a:endParaRPr lang="fr-FR" sz="1400" dirty="0" smtClean="0"/>
          </a:p>
          <a:p>
            <a:pPr marL="0" lvl="1" indent="0" algn="just">
              <a:lnSpc>
                <a:spcPct val="120000"/>
              </a:lnSpc>
              <a:buNone/>
            </a:pPr>
            <a:r>
              <a:rPr lang="fr-FR" sz="1400" dirty="0">
                <a:latin typeface="Arial" panose="020B0604020202020204" pitchFamily="34" charset="0"/>
                <a:cs typeface="Arial" panose="020B0604020202020204" pitchFamily="34" charset="0"/>
              </a:rPr>
              <a:t>►</a:t>
            </a:r>
            <a:r>
              <a:rPr lang="fr-FR" sz="1400" dirty="0" smtClean="0"/>
              <a:t>Un </a:t>
            </a:r>
            <a:r>
              <a:rPr lang="fr-FR" sz="1400" dirty="0"/>
              <a:t>double effet d’apaisement se ressent à la fois au niveau de la vie de famille et en matière de santé grâce aux possibilités de repos. La S4 apporte aussi un regain de motivation, une augmentation du pouvoir d’achat pour celles et ceux revenus travaillés à temps complet.</a:t>
            </a:r>
          </a:p>
          <a:p>
            <a:pPr marL="0" indent="0">
              <a:lnSpc>
                <a:spcPct val="120000"/>
              </a:lnSpc>
              <a:buNone/>
              <a:defRPr/>
            </a:pPr>
            <a:r>
              <a:rPr lang="fr-FR" sz="2000" b="1" dirty="0">
                <a:solidFill>
                  <a:srgbClr val="92D050"/>
                </a:solidFill>
                <a:ea typeface="Verdana" panose="020B0604030504040204" pitchFamily="34" charset="0"/>
                <a:cs typeface="Verdana" panose="020B0604030504040204" pitchFamily="34" charset="0"/>
              </a:rPr>
              <a:t>Le réinvestissement du jour libéré, avant tout pour soi et sa famille</a:t>
            </a:r>
          </a:p>
          <a:p>
            <a:pPr marL="0" lvl="1" indent="0" algn="just">
              <a:lnSpc>
                <a:spcPct val="120000"/>
              </a:lnSpc>
              <a:buNone/>
            </a:pPr>
            <a:r>
              <a:rPr lang="fr-FR" sz="1400" dirty="0" smtClean="0">
                <a:latin typeface="Arial" panose="020B0604020202020204" pitchFamily="34" charset="0"/>
                <a:cs typeface="Arial" panose="020B0604020202020204" pitchFamily="34" charset="0"/>
              </a:rPr>
              <a:t>►</a:t>
            </a:r>
            <a:r>
              <a:rPr lang="fr-FR" sz="1400" dirty="0" smtClean="0"/>
              <a:t>une </a:t>
            </a:r>
            <a:r>
              <a:rPr lang="fr-FR" sz="1400" dirty="0"/>
              <a:t>journée libre par semaine </a:t>
            </a:r>
            <a:r>
              <a:rPr lang="fr-FR" sz="1400" dirty="0" smtClean="0"/>
              <a:t>très appréciée</a:t>
            </a:r>
            <a:r>
              <a:rPr lang="fr-FR" sz="1400" dirty="0"/>
              <a:t>, qui facilite à l’unanimité l’organisation personnelle avec un étalement de la logistique sur 3 jours au lieu de 2 </a:t>
            </a:r>
            <a:r>
              <a:rPr lang="fr-FR" sz="1400" dirty="0" smtClean="0">
                <a:latin typeface="Arial" panose="020B0604020202020204" pitchFamily="34" charset="0"/>
                <a:cs typeface="Arial" panose="020B0604020202020204" pitchFamily="34" charset="0"/>
              </a:rPr>
              <a:t>►</a:t>
            </a:r>
            <a:r>
              <a:rPr lang="fr-FR" sz="1400" dirty="0" smtClean="0"/>
              <a:t>moins </a:t>
            </a:r>
            <a:r>
              <a:rPr lang="fr-FR" sz="1400" dirty="0"/>
              <a:t>de fatigue, moins de stress, plus de temps libre, plus de temps « qualitatif » au sein de la famille. </a:t>
            </a:r>
            <a:endParaRPr lang="fr-FR" sz="1400" dirty="0" smtClean="0"/>
          </a:p>
          <a:p>
            <a:pPr marL="0" lvl="1" indent="0" algn="just">
              <a:lnSpc>
                <a:spcPct val="120000"/>
              </a:lnSpc>
              <a:buNone/>
            </a:pPr>
            <a:r>
              <a:rPr lang="fr-FR" sz="1400" dirty="0">
                <a:latin typeface="Arial" panose="020B0604020202020204" pitchFamily="34" charset="0"/>
                <a:cs typeface="Arial" panose="020B0604020202020204" pitchFamily="34" charset="0"/>
              </a:rPr>
              <a:t>►</a:t>
            </a:r>
            <a:r>
              <a:rPr lang="fr-FR" sz="1400" dirty="0" smtClean="0"/>
              <a:t>L’utilisation </a:t>
            </a:r>
            <a:r>
              <a:rPr lang="fr-FR" sz="1400" dirty="0"/>
              <a:t>et la valorisation de son jour de repos sont fondamentalement liées à </a:t>
            </a:r>
            <a:r>
              <a:rPr lang="fr-FR" sz="1400" dirty="0" smtClean="0"/>
              <a:t>la période de vie </a:t>
            </a:r>
            <a:r>
              <a:rPr lang="fr-FR" sz="1400" dirty="0"/>
              <a:t>de </a:t>
            </a:r>
            <a:r>
              <a:rPr lang="fr-FR" sz="1400" dirty="0" err="1"/>
              <a:t>chacun.e</a:t>
            </a:r>
            <a:r>
              <a:rPr lang="fr-FR" sz="1400" dirty="0"/>
              <a:t> : un temps dédié aux enfants pour les jeunes parents, aux proches fragilisés pour les agent.es un peu plus âgé.es, à </a:t>
            </a:r>
            <a:r>
              <a:rPr lang="fr-FR" sz="1400"/>
              <a:t>des </a:t>
            </a:r>
            <a:r>
              <a:rPr lang="fr-FR" sz="1400" smtClean="0"/>
              <a:t>week-end </a:t>
            </a:r>
            <a:r>
              <a:rPr lang="fr-FR" sz="1400" dirty="0"/>
              <a:t>réguliers hors de Strasbourg pour les personnes sans contrainte</a:t>
            </a:r>
            <a:r>
              <a:rPr lang="fr-FR" sz="1400" dirty="0" smtClean="0"/>
              <a:t>.</a:t>
            </a:r>
          </a:p>
          <a:p>
            <a:pPr marL="0" lvl="1" indent="0" algn="just">
              <a:lnSpc>
                <a:spcPct val="120000"/>
              </a:lnSpc>
              <a:buNone/>
            </a:pPr>
            <a:r>
              <a:rPr lang="fr-FR" sz="1400" dirty="0">
                <a:latin typeface="Arial" panose="020B0604020202020204" pitchFamily="34" charset="0"/>
                <a:cs typeface="Arial" panose="020B0604020202020204" pitchFamily="34" charset="0"/>
              </a:rPr>
              <a:t>►</a:t>
            </a:r>
            <a:r>
              <a:rPr lang="fr-FR" sz="1400" dirty="0" smtClean="0"/>
              <a:t> </a:t>
            </a:r>
            <a:r>
              <a:rPr lang="fr-FR" sz="1400" dirty="0"/>
              <a:t>Le temps pour soi et sa famille prime sur l’engagement associatif.</a:t>
            </a:r>
          </a:p>
          <a:p>
            <a:pPr marL="457200" lvl="1" indent="0" algn="just">
              <a:lnSpc>
                <a:spcPct val="120000"/>
              </a:lnSpc>
              <a:buNone/>
            </a:pPr>
            <a:endParaRPr lang="fr-FR" sz="1400" dirty="0">
              <a:solidFill>
                <a:schemeClr val="bg2">
                  <a:lumMod val="25000"/>
                </a:schemeClr>
              </a:solidFill>
            </a:endParaRPr>
          </a:p>
        </p:txBody>
      </p:sp>
      <p:sp>
        <p:nvSpPr>
          <p:cNvPr id="4" name="Espace réservé du numéro de diapositive 3"/>
          <p:cNvSpPr>
            <a:spLocks noGrp="1"/>
          </p:cNvSpPr>
          <p:nvPr>
            <p:ph type="sldNum" sz="quarter" idx="12"/>
          </p:nvPr>
        </p:nvSpPr>
        <p:spPr/>
        <p:txBody>
          <a:bodyPr/>
          <a:lstStyle/>
          <a:p>
            <a:fld id="{59D9009D-D39C-4A7D-ACB2-694F0C7933FD}" type="slidenum">
              <a:rPr lang="fr-FR" smtClean="0"/>
              <a:t>8</a:t>
            </a:fld>
            <a:endParaRPr lang="fr-FR"/>
          </a:p>
        </p:txBody>
      </p:sp>
    </p:spTree>
    <p:extLst>
      <p:ext uri="{BB962C8B-B14F-4D97-AF65-F5344CB8AC3E}">
        <p14:creationId xmlns:p14="http://schemas.microsoft.com/office/powerpoint/2010/main" val="20521475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92D05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0"/>
              </a:spcBef>
              <a:spcAft>
                <a:spcPts val="300"/>
              </a:spcAft>
            </a:pPr>
            <a:r>
              <a:rPr lang="fr-FR" sz="3600" b="1" dirty="0" smtClean="0">
                <a:solidFill>
                  <a:schemeClr val="bg1"/>
                </a:solidFill>
                <a:latin typeface="Arial Black" panose="020B0A04020102020204" pitchFamily="34" charset="0"/>
              </a:rPr>
              <a:t>La semaine en 4 jours côté</a:t>
            </a:r>
            <a:r>
              <a:rPr lang="fr-FR" sz="3600" b="1" dirty="0" smtClean="0">
                <a:solidFill>
                  <a:schemeClr val="bg1"/>
                </a:solidFill>
                <a:latin typeface="Arial Black" panose="020B0A04020102020204" pitchFamily="34" charset="0"/>
              </a:rPr>
              <a:t> </a:t>
            </a:r>
            <a:r>
              <a:rPr lang="fr-FR" sz="3600" b="1" dirty="0" smtClean="0">
                <a:solidFill>
                  <a:schemeClr val="bg1"/>
                </a:solidFill>
                <a:latin typeface="Arial Black" panose="020B0A04020102020204" pitchFamily="34" charset="0"/>
              </a:rPr>
              <a:t>managers</a:t>
            </a:r>
            <a:endParaRPr lang="fr-FR" sz="2800" b="1" dirty="0">
              <a:solidFill>
                <a:schemeClr val="bg1"/>
              </a:solidFill>
              <a:latin typeface="Arial Black" panose="020B0A04020102020204" pitchFamily="34" charset="0"/>
            </a:endParaRPr>
          </a:p>
        </p:txBody>
      </p:sp>
      <p:sp>
        <p:nvSpPr>
          <p:cNvPr id="3" name="Espace réservé du numéro de diapositive 2"/>
          <p:cNvSpPr>
            <a:spLocks noGrp="1"/>
          </p:cNvSpPr>
          <p:nvPr>
            <p:ph type="sldNum" sz="quarter" idx="12"/>
          </p:nvPr>
        </p:nvSpPr>
        <p:spPr/>
        <p:txBody>
          <a:bodyPr/>
          <a:lstStyle/>
          <a:p>
            <a:fld id="{59D9009D-D39C-4A7D-ACB2-694F0C7933FD}" type="slidenum">
              <a:rPr lang="fr-FR" smtClean="0"/>
              <a:t>9</a:t>
            </a:fld>
            <a:endParaRPr lang="fr-FR"/>
          </a:p>
        </p:txBody>
      </p:sp>
    </p:spTree>
    <p:extLst>
      <p:ext uri="{BB962C8B-B14F-4D97-AF65-F5344CB8AC3E}">
        <p14:creationId xmlns:p14="http://schemas.microsoft.com/office/powerpoint/2010/main" val="8473402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67118" y="201359"/>
            <a:ext cx="11730790" cy="6500229"/>
          </a:xfrm>
        </p:spPr>
        <p:txBody>
          <a:bodyPr>
            <a:normAutofit/>
          </a:bodyPr>
          <a:lstStyle/>
          <a:p>
            <a:pPr marL="0" lvl="0" indent="0">
              <a:lnSpc>
                <a:spcPct val="120000"/>
              </a:lnSpc>
              <a:buNone/>
            </a:pPr>
            <a:r>
              <a:rPr lang="fr-FR" sz="1300" b="1" dirty="0">
                <a:solidFill>
                  <a:srgbClr val="70AD47">
                    <a:lumMod val="50000"/>
                  </a:srgbClr>
                </a:solidFill>
              </a:rPr>
              <a:t>		</a:t>
            </a:r>
            <a:r>
              <a:rPr lang="fr-FR" sz="2000" b="1" dirty="0">
                <a:solidFill>
                  <a:srgbClr val="92D050"/>
                </a:solidFill>
                <a:ea typeface="Verdana" panose="020B0604030504040204" pitchFamily="34" charset="0"/>
                <a:cs typeface="Verdana" panose="020B0604030504040204" pitchFamily="34" charset="0"/>
              </a:rPr>
              <a:t>Les conditions de réussite</a:t>
            </a:r>
            <a:r>
              <a:rPr lang="fr-FR" sz="2300" dirty="0" smtClean="0"/>
              <a:t>			</a:t>
            </a:r>
          </a:p>
          <a:p>
            <a:pPr marL="457200" lvl="1" indent="0" algn="just">
              <a:lnSpc>
                <a:spcPct val="120000"/>
              </a:lnSpc>
              <a:buNone/>
            </a:pPr>
            <a:endParaRPr lang="fr-FR" sz="1300" dirty="0" smtClean="0"/>
          </a:p>
          <a:p>
            <a:pPr marL="457200" lvl="1" indent="0" algn="just">
              <a:lnSpc>
                <a:spcPct val="120000"/>
              </a:lnSpc>
              <a:buNone/>
            </a:pPr>
            <a:endParaRPr lang="fr-FR" sz="1300" dirty="0" smtClean="0"/>
          </a:p>
          <a:p>
            <a:pPr lvl="1" algn="just">
              <a:lnSpc>
                <a:spcPct val="120000"/>
              </a:lnSpc>
              <a:buFont typeface="Wingdings" panose="05000000000000000000" pitchFamily="2" charset="2"/>
              <a:buChar char="Ø"/>
            </a:pPr>
            <a:r>
              <a:rPr lang="fr-FR" sz="1400" dirty="0"/>
              <a:t>D</a:t>
            </a:r>
            <a:r>
              <a:rPr lang="fr-FR" sz="1400" dirty="0" smtClean="0"/>
              <a:t>ématérialisation </a:t>
            </a:r>
            <a:r>
              <a:rPr lang="fr-FR" sz="1400" dirty="0"/>
              <a:t>avancée, habitudes liées au télétravail.</a:t>
            </a:r>
          </a:p>
          <a:p>
            <a:pPr lvl="1" algn="just">
              <a:lnSpc>
                <a:spcPct val="120000"/>
              </a:lnSpc>
              <a:buFont typeface="Wingdings" panose="05000000000000000000" pitchFamily="2" charset="2"/>
              <a:buChar char="Ø"/>
            </a:pPr>
            <a:r>
              <a:rPr lang="fr-FR" sz="1400" dirty="0"/>
              <a:t>Dispositif basé sur la</a:t>
            </a:r>
            <a:r>
              <a:rPr lang="fr-FR" sz="1400" b="1" dirty="0"/>
              <a:t> confiance, responsabilisé </a:t>
            </a:r>
            <a:r>
              <a:rPr lang="fr-FR" sz="1400" dirty="0"/>
              <a:t>les agents.es ainsi que sur la motivation et l’intelligence collective</a:t>
            </a:r>
          </a:p>
          <a:p>
            <a:pPr lvl="1" algn="just">
              <a:lnSpc>
                <a:spcPct val="120000"/>
              </a:lnSpc>
              <a:buFont typeface="Wingdings" panose="05000000000000000000" pitchFamily="2" charset="2"/>
              <a:buChar char="Ø"/>
            </a:pPr>
            <a:r>
              <a:rPr lang="fr-FR" sz="1400" dirty="0"/>
              <a:t>Outil de management : marque de reconnaissance, levier de motivation, offrir une journée de repos hebdomadaire pour des </a:t>
            </a:r>
            <a:r>
              <a:rPr lang="fr-FR" sz="1400" dirty="0" err="1"/>
              <a:t>agent·es</a:t>
            </a:r>
            <a:r>
              <a:rPr lang="fr-FR" sz="1400" dirty="0"/>
              <a:t> particulièrement impliqués et réalisant un nombre d’heures élevé (mesure de prévention des risques d’épuisement professionnel</a:t>
            </a:r>
            <a:r>
              <a:rPr lang="fr-FR" sz="1400" dirty="0" smtClean="0"/>
              <a:t>).</a:t>
            </a:r>
          </a:p>
          <a:p>
            <a:pPr marL="457200" lvl="1" indent="0" algn="just">
              <a:lnSpc>
                <a:spcPct val="120000"/>
              </a:lnSpc>
              <a:buNone/>
            </a:pPr>
            <a:endParaRPr lang="fr-FR" sz="1400" dirty="0"/>
          </a:p>
          <a:p>
            <a:pPr marL="457200" lvl="1" indent="0" algn="just">
              <a:lnSpc>
                <a:spcPct val="120000"/>
              </a:lnSpc>
              <a:buNone/>
            </a:pPr>
            <a:r>
              <a:rPr lang="fr-FR" sz="2000" b="1" dirty="0">
                <a:solidFill>
                  <a:srgbClr val="92D050"/>
                </a:solidFill>
                <a:ea typeface="Verdana" panose="020B0604030504040204" pitchFamily="34" charset="0"/>
                <a:cs typeface="Verdana" panose="020B0604030504040204" pitchFamily="34" charset="0"/>
              </a:rPr>
              <a:t>Des impacts sur l’organisation</a:t>
            </a:r>
          </a:p>
          <a:p>
            <a:pPr lvl="1" algn="just">
              <a:lnSpc>
                <a:spcPct val="120000"/>
              </a:lnSpc>
              <a:buFont typeface="Wingdings" panose="05000000000000000000" pitchFamily="2" charset="2"/>
              <a:buChar char="Ø"/>
            </a:pPr>
            <a:r>
              <a:rPr lang="fr-FR" sz="1400" dirty="0"/>
              <a:t>I</a:t>
            </a:r>
            <a:r>
              <a:rPr lang="fr-FR" sz="1400" dirty="0" smtClean="0"/>
              <a:t>mpacts </a:t>
            </a:r>
            <a:r>
              <a:rPr lang="fr-FR" sz="1400" dirty="0"/>
              <a:t>limités sur les organisations du travail et les plannings. Les managers constatent une charge de travail équivalentes avant/après l’entrée dans le dispositif. </a:t>
            </a:r>
            <a:endParaRPr lang="fr-FR" sz="1400" dirty="0" smtClean="0"/>
          </a:p>
          <a:p>
            <a:pPr lvl="1" algn="just">
              <a:lnSpc>
                <a:spcPct val="120000"/>
              </a:lnSpc>
              <a:buFont typeface="Wingdings" panose="05000000000000000000" pitchFamily="2" charset="2"/>
              <a:buChar char="Ø"/>
            </a:pPr>
            <a:r>
              <a:rPr lang="fr-FR" sz="1400" dirty="0" smtClean="0"/>
              <a:t>Une </a:t>
            </a:r>
            <a:r>
              <a:rPr lang="fr-FR" sz="1400" dirty="0"/>
              <a:t>recherche d’optimisation du temps de </a:t>
            </a:r>
            <a:r>
              <a:rPr lang="fr-FR" sz="1400" dirty="0" smtClean="0"/>
              <a:t>travail, </a:t>
            </a:r>
            <a:r>
              <a:rPr lang="fr-FR" sz="1400" dirty="0"/>
              <a:t>notamment pour </a:t>
            </a:r>
            <a:r>
              <a:rPr lang="fr-FR" sz="1400" b="1" dirty="0"/>
              <a:t>la réduction du temps des réunions ou des prises de décisions</a:t>
            </a:r>
          </a:p>
          <a:p>
            <a:pPr lvl="1" algn="just">
              <a:lnSpc>
                <a:spcPct val="120000"/>
              </a:lnSpc>
              <a:buFont typeface="Wingdings" panose="05000000000000000000" pitchFamily="2" charset="2"/>
              <a:buChar char="Ø"/>
            </a:pPr>
            <a:r>
              <a:rPr lang="fr-FR" sz="1400" dirty="0"/>
              <a:t>Une </a:t>
            </a:r>
            <a:r>
              <a:rPr lang="fr-FR" sz="1400" b="1" dirty="0"/>
              <a:t>responsabilisation</a:t>
            </a:r>
            <a:r>
              <a:rPr lang="fr-FR" sz="1400" dirty="0"/>
              <a:t> plus forte des équipes</a:t>
            </a:r>
            <a:r>
              <a:rPr lang="fr-FR" sz="1400" dirty="0" smtClean="0"/>
              <a:t> </a:t>
            </a:r>
            <a:endParaRPr lang="fr-FR" sz="1400" dirty="0"/>
          </a:p>
        </p:txBody>
      </p:sp>
      <p:pic>
        <p:nvPicPr>
          <p:cNvPr id="2" name="Image 1"/>
          <p:cNvPicPr>
            <a:picLocks noChangeAspect="1"/>
          </p:cNvPicPr>
          <p:nvPr/>
        </p:nvPicPr>
        <p:blipFill>
          <a:blip r:embed="rId2"/>
          <a:stretch>
            <a:fillRect/>
          </a:stretch>
        </p:blipFill>
        <p:spPr>
          <a:xfrm>
            <a:off x="188769" y="201359"/>
            <a:ext cx="1279813" cy="1045701"/>
          </a:xfrm>
          <a:prstGeom prst="rect">
            <a:avLst/>
          </a:prstGeom>
        </p:spPr>
      </p:pic>
    </p:spTree>
    <p:extLst>
      <p:ext uri="{BB962C8B-B14F-4D97-AF65-F5344CB8AC3E}">
        <p14:creationId xmlns:p14="http://schemas.microsoft.com/office/powerpoint/2010/main" val="7465707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8993"/>
            <a:ext cx="12192000" cy="6858000"/>
          </a:xfrm>
          <a:prstGeom prst="rect">
            <a:avLst/>
          </a:prstGeom>
          <a:solidFill>
            <a:srgbClr val="92D05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0"/>
              </a:spcBef>
              <a:spcAft>
                <a:spcPts val="300"/>
              </a:spcAft>
            </a:pPr>
            <a:r>
              <a:rPr lang="fr-FR" sz="3600" b="1" dirty="0" smtClean="0">
                <a:solidFill>
                  <a:schemeClr val="bg1"/>
                </a:solidFill>
                <a:latin typeface="Arial Black" panose="020B0A04020102020204" pitchFamily="34" charset="0"/>
              </a:rPr>
              <a:t>Pour conclure</a:t>
            </a:r>
            <a:endParaRPr lang="fr-FR" sz="2800" b="1" dirty="0">
              <a:solidFill>
                <a:schemeClr val="bg1"/>
              </a:solidFill>
              <a:latin typeface="Arial Black" panose="020B0A04020102020204" pitchFamily="34" charset="0"/>
            </a:endParaRPr>
          </a:p>
        </p:txBody>
      </p:sp>
      <p:sp>
        <p:nvSpPr>
          <p:cNvPr id="3" name="Espace réservé du numéro de diapositive 2"/>
          <p:cNvSpPr>
            <a:spLocks noGrp="1"/>
          </p:cNvSpPr>
          <p:nvPr>
            <p:ph type="sldNum" sz="quarter" idx="12"/>
          </p:nvPr>
        </p:nvSpPr>
        <p:spPr/>
        <p:txBody>
          <a:bodyPr/>
          <a:lstStyle/>
          <a:p>
            <a:fld id="{59D9009D-D39C-4A7D-ACB2-694F0C7933FD}" type="slidenum">
              <a:rPr lang="fr-FR" smtClean="0"/>
              <a:t>11</a:t>
            </a:fld>
            <a:endParaRPr lang="fr-FR"/>
          </a:p>
        </p:txBody>
      </p:sp>
    </p:spTree>
    <p:extLst>
      <p:ext uri="{BB962C8B-B14F-4D97-AF65-F5344CB8AC3E}">
        <p14:creationId xmlns:p14="http://schemas.microsoft.com/office/powerpoint/2010/main" val="39312810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28650" y="150813"/>
            <a:ext cx="11315700" cy="838016"/>
          </a:xfrm>
        </p:spPr>
        <p:txBody>
          <a:bodyPr>
            <a:normAutofit/>
          </a:bodyPr>
          <a:lstStyle/>
          <a:p>
            <a:r>
              <a:rPr lang="fr-FR" sz="2600" dirty="0" smtClean="0">
                <a:solidFill>
                  <a:srgbClr val="92D050"/>
                </a:solidFill>
                <a:latin typeface="Arial Black" panose="020B0A04020102020204" pitchFamily="34" charset="0"/>
              </a:rPr>
              <a:t/>
            </a:r>
            <a:br>
              <a:rPr lang="fr-FR" sz="2600" dirty="0" smtClean="0">
                <a:solidFill>
                  <a:srgbClr val="92D050"/>
                </a:solidFill>
                <a:latin typeface="Arial Black" panose="020B0A04020102020204" pitchFamily="34" charset="0"/>
              </a:rPr>
            </a:br>
            <a:endParaRPr lang="fr-FR" sz="1600" dirty="0">
              <a:solidFill>
                <a:srgbClr val="92D050"/>
              </a:solidFill>
              <a:latin typeface="Arial Black" panose="020B0A04020102020204" pitchFamily="34" charset="0"/>
            </a:endParaRPr>
          </a:p>
        </p:txBody>
      </p:sp>
      <p:sp>
        <p:nvSpPr>
          <p:cNvPr id="3" name="Espace réservé du contenu 2"/>
          <p:cNvSpPr>
            <a:spLocks noGrp="1"/>
          </p:cNvSpPr>
          <p:nvPr>
            <p:ph idx="1"/>
          </p:nvPr>
        </p:nvSpPr>
        <p:spPr>
          <a:xfrm>
            <a:off x="171307" y="257943"/>
            <a:ext cx="11860129" cy="6463531"/>
          </a:xfrm>
        </p:spPr>
        <p:txBody>
          <a:bodyPr>
            <a:noAutofit/>
          </a:bodyPr>
          <a:lstStyle/>
          <a:p>
            <a:pPr marL="742950" lvl="1" indent="-285750" algn="just">
              <a:lnSpc>
                <a:spcPct val="120000"/>
              </a:lnSpc>
              <a:buFont typeface="Wingdings" panose="05000000000000000000" pitchFamily="2" charset="2"/>
              <a:buChar char="m"/>
              <a:defRPr/>
            </a:pPr>
            <a:r>
              <a:rPr lang="fr-FR" sz="1800" b="1" dirty="0" smtClean="0">
                <a:solidFill>
                  <a:schemeClr val="accent6">
                    <a:lumMod val="75000"/>
                  </a:schemeClr>
                </a:solidFill>
              </a:rPr>
              <a:t>Une réponse aux objectifs initiaux </a:t>
            </a:r>
          </a:p>
          <a:p>
            <a:pPr marL="457200" lvl="1" indent="0" algn="just">
              <a:lnSpc>
                <a:spcPct val="120000"/>
              </a:lnSpc>
              <a:buNone/>
              <a:defRPr/>
            </a:pPr>
            <a:r>
              <a:rPr lang="fr-FR" sz="1600" dirty="0" smtClean="0">
                <a:solidFill>
                  <a:srgbClr val="E7E6E6">
                    <a:lumMod val="25000"/>
                  </a:srgbClr>
                </a:solidFill>
                <a:ea typeface="Verdana" panose="020B0604030504040204" pitchFamily="34" charset="0"/>
              </a:rPr>
              <a:t>	</a:t>
            </a:r>
            <a:r>
              <a:rPr lang="fr-FR" sz="1400" dirty="0" smtClean="0">
                <a:solidFill>
                  <a:srgbClr val="E7E6E6">
                    <a:lumMod val="25000"/>
                  </a:srgbClr>
                </a:solidFill>
                <a:ea typeface="Verdana" panose="020B0604030504040204" pitchFamily="34" charset="0"/>
                <a:sym typeface="Wingdings" panose="05000000000000000000" pitchFamily="2" charset="2"/>
              </a:rPr>
              <a:t> </a:t>
            </a:r>
            <a:r>
              <a:rPr lang="fr-FR" sz="1400" dirty="0" smtClean="0">
                <a:solidFill>
                  <a:srgbClr val="E7E6E6">
                    <a:lumMod val="25000"/>
                  </a:srgbClr>
                </a:solidFill>
                <a:ea typeface="Verdana" panose="020B0604030504040204" pitchFamily="34" charset="0"/>
              </a:rPr>
              <a:t>Ce nouveau </a:t>
            </a:r>
            <a:r>
              <a:rPr lang="fr-FR" sz="1400" b="1" dirty="0" smtClean="0">
                <a:solidFill>
                  <a:srgbClr val="E7E6E6">
                    <a:lumMod val="25000"/>
                  </a:srgbClr>
                </a:solidFill>
                <a:ea typeface="Verdana" panose="020B0604030504040204" pitchFamily="34" charset="0"/>
              </a:rPr>
              <a:t>modèle </a:t>
            </a:r>
            <a:r>
              <a:rPr lang="fr-FR" sz="1400" b="1" dirty="0">
                <a:solidFill>
                  <a:srgbClr val="E7E6E6">
                    <a:lumMod val="25000"/>
                  </a:srgbClr>
                </a:solidFill>
                <a:ea typeface="Verdana" panose="020B0604030504040204" pitchFamily="34" charset="0"/>
              </a:rPr>
              <a:t>de travail </a:t>
            </a:r>
            <a:r>
              <a:rPr lang="fr-FR" sz="1400" dirty="0" smtClean="0">
                <a:solidFill>
                  <a:srgbClr val="E7E6E6">
                    <a:lumMod val="25000"/>
                  </a:srgbClr>
                </a:solidFill>
                <a:ea typeface="Verdana" panose="020B0604030504040204" pitchFamily="34" charset="0"/>
              </a:rPr>
              <a:t>est effectivement considéré comme </a:t>
            </a:r>
            <a:r>
              <a:rPr lang="fr-FR" sz="1400" b="1" dirty="0" smtClean="0">
                <a:solidFill>
                  <a:srgbClr val="E7E6E6">
                    <a:lumMod val="25000"/>
                  </a:srgbClr>
                </a:solidFill>
                <a:ea typeface="Verdana" panose="020B0604030504040204" pitchFamily="34" charset="0"/>
              </a:rPr>
              <a:t>innovant</a:t>
            </a:r>
            <a:r>
              <a:rPr lang="fr-FR" sz="1400" dirty="0">
                <a:solidFill>
                  <a:srgbClr val="E7E6E6">
                    <a:lumMod val="25000"/>
                  </a:srgbClr>
                </a:solidFill>
                <a:ea typeface="Verdana" panose="020B0604030504040204" pitchFamily="34" charset="0"/>
              </a:rPr>
              <a:t> </a:t>
            </a:r>
            <a:r>
              <a:rPr lang="fr-FR" sz="1400" dirty="0" smtClean="0">
                <a:solidFill>
                  <a:srgbClr val="E7E6E6">
                    <a:lumMod val="25000"/>
                  </a:srgbClr>
                </a:solidFill>
                <a:ea typeface="Verdana" panose="020B0604030504040204" pitchFamily="34" charset="0"/>
              </a:rPr>
              <a:t>; il répond </a:t>
            </a:r>
            <a:r>
              <a:rPr lang="fr-FR" sz="1400" dirty="0">
                <a:solidFill>
                  <a:srgbClr val="E7E6E6">
                    <a:lumMod val="25000"/>
                  </a:srgbClr>
                </a:solidFill>
                <a:ea typeface="Verdana" panose="020B0604030504040204" pitchFamily="34" charset="0"/>
              </a:rPr>
              <a:t>aux </a:t>
            </a:r>
            <a:r>
              <a:rPr lang="fr-FR" sz="1400" dirty="0" smtClean="0">
                <a:solidFill>
                  <a:srgbClr val="E7E6E6">
                    <a:lumMod val="25000"/>
                  </a:srgbClr>
                </a:solidFill>
                <a:ea typeface="Verdana" panose="020B0604030504040204" pitchFamily="34" charset="0"/>
              </a:rPr>
              <a:t>attentes </a:t>
            </a:r>
            <a:r>
              <a:rPr lang="fr-FR" sz="1400" dirty="0">
                <a:solidFill>
                  <a:srgbClr val="E7E6E6">
                    <a:lumMod val="25000"/>
                  </a:srgbClr>
                </a:solidFill>
                <a:ea typeface="Verdana" panose="020B0604030504040204" pitchFamily="34" charset="0"/>
              </a:rPr>
              <a:t>de </a:t>
            </a:r>
            <a:r>
              <a:rPr lang="fr-FR" sz="1400" dirty="0" smtClean="0">
                <a:solidFill>
                  <a:srgbClr val="E7E6E6">
                    <a:lumMod val="25000"/>
                  </a:srgbClr>
                </a:solidFill>
                <a:ea typeface="Verdana" panose="020B0604030504040204" pitchFamily="34" charset="0"/>
              </a:rPr>
              <a:t>celles et ceux qui l’ont choisi avec la nette sensation d’un maintien de qualité </a:t>
            </a:r>
            <a:r>
              <a:rPr lang="fr-FR" sz="1400" dirty="0">
                <a:solidFill>
                  <a:srgbClr val="E7E6E6">
                    <a:lumMod val="25000"/>
                  </a:srgbClr>
                </a:solidFill>
                <a:ea typeface="Verdana" panose="020B0604030504040204" pitchFamily="34" charset="0"/>
              </a:rPr>
              <a:t>du </a:t>
            </a:r>
            <a:r>
              <a:rPr lang="fr-FR" sz="1400" dirty="0" smtClean="0">
                <a:solidFill>
                  <a:srgbClr val="E7E6E6">
                    <a:lumMod val="25000"/>
                  </a:srgbClr>
                </a:solidFill>
                <a:ea typeface="Verdana" panose="020B0604030504040204" pitchFamily="34" charset="0"/>
              </a:rPr>
              <a:t>	service rendu à leur niveau</a:t>
            </a:r>
          </a:p>
          <a:p>
            <a:pPr marL="0" indent="0" algn="just">
              <a:lnSpc>
                <a:spcPct val="120000"/>
              </a:lnSpc>
              <a:buNone/>
              <a:defRPr/>
            </a:pPr>
            <a:r>
              <a:rPr lang="fr-FR" sz="1400" dirty="0">
                <a:solidFill>
                  <a:srgbClr val="E7E6E6">
                    <a:lumMod val="25000"/>
                  </a:srgbClr>
                </a:solidFill>
                <a:ea typeface="Verdana" panose="020B0604030504040204" pitchFamily="34" charset="0"/>
                <a:cs typeface="Arial" panose="020B0604020202020204" pitchFamily="34" charset="0"/>
              </a:rPr>
              <a:t>	</a:t>
            </a:r>
            <a:r>
              <a:rPr lang="fr-FR" sz="1400" dirty="0" smtClean="0">
                <a:solidFill>
                  <a:srgbClr val="E7E6E6">
                    <a:lumMod val="25000"/>
                  </a:srgbClr>
                </a:solidFill>
                <a:ea typeface="Verdana" panose="020B0604030504040204" pitchFamily="34" charset="0"/>
                <a:cs typeface="Arial" panose="020B0604020202020204" pitchFamily="34" charset="0"/>
                <a:sym typeface="Wingdings" panose="05000000000000000000" pitchFamily="2" charset="2"/>
              </a:rPr>
              <a:t> </a:t>
            </a:r>
            <a:r>
              <a:rPr lang="fr-FR" sz="1400" dirty="0" smtClean="0">
                <a:solidFill>
                  <a:srgbClr val="E7E6E6">
                    <a:lumMod val="25000"/>
                  </a:srgbClr>
                </a:solidFill>
                <a:ea typeface="Verdana" panose="020B0604030504040204" pitchFamily="34" charset="0"/>
                <a:cs typeface="Arial" panose="020B0604020202020204" pitchFamily="34" charset="0"/>
              </a:rPr>
              <a:t>La </a:t>
            </a:r>
            <a:r>
              <a:rPr lang="fr-FR" sz="1400" dirty="0">
                <a:solidFill>
                  <a:srgbClr val="E7E6E6">
                    <a:lumMod val="25000"/>
                  </a:srgbClr>
                </a:solidFill>
                <a:ea typeface="Verdana" panose="020B0604030504040204" pitchFamily="34" charset="0"/>
                <a:cs typeface="Arial" panose="020B0604020202020204" pitchFamily="34" charset="0"/>
              </a:rPr>
              <a:t>possibilité effectivement offerte aux agent.es à temps partiel de </a:t>
            </a:r>
            <a:r>
              <a:rPr lang="fr-FR" sz="1400" b="1" dirty="0">
                <a:solidFill>
                  <a:srgbClr val="E7E6E6">
                    <a:lumMod val="25000"/>
                  </a:srgbClr>
                </a:solidFill>
                <a:ea typeface="Verdana" panose="020B0604030504040204" pitchFamily="34" charset="0"/>
                <a:cs typeface="Arial" panose="020B0604020202020204" pitchFamily="34" charset="0"/>
              </a:rPr>
              <a:t>retrouver un temps plein </a:t>
            </a:r>
            <a:r>
              <a:rPr lang="fr-FR" sz="1400" dirty="0">
                <a:solidFill>
                  <a:srgbClr val="E7E6E6">
                    <a:lumMod val="25000"/>
                  </a:srgbClr>
                </a:solidFill>
                <a:ea typeface="Verdana" panose="020B0604030504040204" pitchFamily="34" charset="0"/>
                <a:cs typeface="Arial" panose="020B0604020202020204" pitchFamily="34" charset="0"/>
              </a:rPr>
              <a:t>et de </a:t>
            </a:r>
            <a:r>
              <a:rPr lang="fr-FR" sz="1400" dirty="0" smtClean="0">
                <a:solidFill>
                  <a:srgbClr val="E7E6E6">
                    <a:lumMod val="25000"/>
                  </a:srgbClr>
                </a:solidFill>
                <a:ea typeface="Verdana" panose="020B0604030504040204" pitchFamily="34" charset="0"/>
                <a:cs typeface="Arial" panose="020B0604020202020204" pitchFamily="34" charset="0"/>
              </a:rPr>
              <a:t>percevoir l’intégralité </a:t>
            </a:r>
            <a:r>
              <a:rPr lang="fr-FR" sz="1400" dirty="0">
                <a:solidFill>
                  <a:srgbClr val="E7E6E6">
                    <a:lumMod val="25000"/>
                  </a:srgbClr>
                </a:solidFill>
                <a:ea typeface="Verdana" panose="020B0604030504040204" pitchFamily="34" charset="0"/>
                <a:cs typeface="Arial" panose="020B0604020202020204" pitchFamily="34" charset="0"/>
              </a:rPr>
              <a:t>de leur </a:t>
            </a:r>
            <a:r>
              <a:rPr lang="fr-FR" sz="1400" dirty="0" smtClean="0">
                <a:solidFill>
                  <a:srgbClr val="E7E6E6">
                    <a:lumMod val="25000"/>
                  </a:srgbClr>
                </a:solidFill>
                <a:ea typeface="Verdana" panose="020B0604030504040204" pitchFamily="34" charset="0"/>
                <a:cs typeface="Arial" panose="020B0604020202020204" pitchFamily="34" charset="0"/>
              </a:rPr>
              <a:t>rémunération sans perdre </a:t>
            </a:r>
            <a:r>
              <a:rPr lang="fr-FR" sz="1400" dirty="0">
                <a:solidFill>
                  <a:srgbClr val="E7E6E6">
                    <a:lumMod val="25000"/>
                  </a:srgbClr>
                </a:solidFill>
                <a:ea typeface="Verdana" panose="020B0604030504040204" pitchFamily="34" charset="0"/>
                <a:cs typeface="Arial" panose="020B0604020202020204" pitchFamily="34" charset="0"/>
              </a:rPr>
              <a:t>le bénéfice de </a:t>
            </a:r>
            <a:r>
              <a:rPr lang="fr-FR" sz="1400" dirty="0" smtClean="0">
                <a:solidFill>
                  <a:srgbClr val="E7E6E6">
                    <a:lumMod val="25000"/>
                  </a:srgbClr>
                </a:solidFill>
                <a:ea typeface="Verdana" panose="020B0604030504040204" pitchFamily="34" charset="0"/>
                <a:cs typeface="Arial" panose="020B0604020202020204" pitchFamily="34" charset="0"/>
              </a:rPr>
              <a:t>leur </a:t>
            </a:r>
            <a:r>
              <a:rPr lang="fr-FR" sz="1400" dirty="0">
                <a:solidFill>
                  <a:srgbClr val="E7E6E6">
                    <a:lumMod val="25000"/>
                  </a:srgbClr>
                </a:solidFill>
                <a:ea typeface="Verdana" panose="020B0604030504040204" pitchFamily="34" charset="0"/>
                <a:cs typeface="Arial" panose="020B0604020202020204" pitchFamily="34" charset="0"/>
              </a:rPr>
              <a:t>jour de </a:t>
            </a:r>
            <a:r>
              <a:rPr lang="fr-FR" sz="1400" dirty="0" smtClean="0">
                <a:solidFill>
                  <a:srgbClr val="E7E6E6">
                    <a:lumMod val="25000"/>
                  </a:srgbClr>
                </a:solidFill>
                <a:ea typeface="Verdana" panose="020B0604030504040204" pitchFamily="34" charset="0"/>
                <a:cs typeface="Arial" panose="020B0604020202020204" pitchFamily="34" charset="0"/>
              </a:rPr>
              <a:t>	repos </a:t>
            </a:r>
            <a:r>
              <a:rPr lang="fr-FR" sz="1400" dirty="0">
                <a:solidFill>
                  <a:srgbClr val="E7E6E6">
                    <a:lumMod val="25000"/>
                  </a:srgbClr>
                </a:solidFill>
                <a:ea typeface="Verdana" panose="020B0604030504040204" pitchFamily="34" charset="0"/>
                <a:cs typeface="Arial" panose="020B0604020202020204" pitchFamily="34" charset="0"/>
              </a:rPr>
              <a:t>dans la </a:t>
            </a:r>
            <a:r>
              <a:rPr lang="fr-FR" sz="1400" dirty="0" smtClean="0">
                <a:solidFill>
                  <a:srgbClr val="E7E6E6">
                    <a:lumMod val="25000"/>
                  </a:srgbClr>
                </a:solidFill>
                <a:ea typeface="Verdana" panose="020B0604030504040204" pitchFamily="34" charset="0"/>
                <a:cs typeface="Arial" panose="020B0604020202020204" pitchFamily="34" charset="0"/>
              </a:rPr>
              <a:t>semaine est une </a:t>
            </a:r>
            <a:r>
              <a:rPr lang="fr-FR" sz="1400" b="1" dirty="0" smtClean="0">
                <a:solidFill>
                  <a:srgbClr val="E7E6E6">
                    <a:lumMod val="25000"/>
                  </a:srgbClr>
                </a:solidFill>
                <a:ea typeface="Verdana" panose="020B0604030504040204" pitchFamily="34" charset="0"/>
                <a:cs typeface="Arial" panose="020B0604020202020204" pitchFamily="34" charset="0"/>
              </a:rPr>
              <a:t>occasion qui a été saisie</a:t>
            </a:r>
            <a:endParaRPr lang="fr-FR" sz="1400" b="1" dirty="0">
              <a:solidFill>
                <a:srgbClr val="E7E6E6">
                  <a:lumMod val="25000"/>
                </a:srgbClr>
              </a:solidFill>
              <a:ea typeface="Verdana" panose="020B0604030504040204" pitchFamily="34" charset="0"/>
              <a:cs typeface="Arial" panose="020B0604020202020204" pitchFamily="34" charset="0"/>
            </a:endParaRPr>
          </a:p>
          <a:p>
            <a:pPr marL="0" indent="0" algn="just">
              <a:lnSpc>
                <a:spcPct val="120000"/>
              </a:lnSpc>
              <a:buNone/>
              <a:defRPr/>
            </a:pPr>
            <a:r>
              <a:rPr lang="fr-FR" sz="1400" dirty="0" smtClean="0">
                <a:solidFill>
                  <a:srgbClr val="E7E6E6">
                    <a:lumMod val="25000"/>
                  </a:srgbClr>
                </a:solidFill>
                <a:ea typeface="Verdana" panose="020B0604030504040204" pitchFamily="34" charset="0"/>
                <a:cs typeface="Arial" panose="020B0604020202020204" pitchFamily="34" charset="0"/>
                <a:sym typeface="Wingdings" panose="05000000000000000000" pitchFamily="2" charset="2"/>
              </a:rPr>
              <a:t>	 </a:t>
            </a:r>
            <a:r>
              <a:rPr lang="fr-FR" sz="1400" b="1" dirty="0" smtClean="0">
                <a:solidFill>
                  <a:srgbClr val="E7E6E6">
                    <a:lumMod val="25000"/>
                  </a:srgbClr>
                </a:solidFill>
                <a:ea typeface="Verdana" panose="020B0604030504040204" pitchFamily="34" charset="0"/>
                <a:cs typeface="Arial" panose="020B0604020202020204" pitchFamily="34" charset="0"/>
                <a:sym typeface="Wingdings" panose="05000000000000000000" pitchFamily="2" charset="2"/>
              </a:rPr>
              <a:t>L’a</a:t>
            </a:r>
            <a:r>
              <a:rPr lang="fr-FR" sz="1400" b="1" dirty="0" smtClean="0">
                <a:solidFill>
                  <a:srgbClr val="E7E6E6">
                    <a:lumMod val="25000"/>
                  </a:srgbClr>
                </a:solidFill>
                <a:ea typeface="Verdana" panose="020B0604030504040204" pitchFamily="34" charset="0"/>
                <a:cs typeface="Arial" panose="020B0604020202020204" pitchFamily="34" charset="0"/>
              </a:rPr>
              <a:t>mélioration</a:t>
            </a:r>
            <a:r>
              <a:rPr lang="fr-FR" sz="1400" dirty="0" smtClean="0">
                <a:solidFill>
                  <a:srgbClr val="E7E6E6">
                    <a:lumMod val="25000"/>
                  </a:srgbClr>
                </a:solidFill>
                <a:ea typeface="Verdana" panose="020B0604030504040204" pitchFamily="34" charset="0"/>
                <a:cs typeface="Arial" panose="020B0604020202020204" pitchFamily="34" charset="0"/>
              </a:rPr>
              <a:t> unanimement soulignée </a:t>
            </a:r>
            <a:r>
              <a:rPr lang="fr-FR" sz="1400" b="1" dirty="0" smtClean="0">
                <a:solidFill>
                  <a:srgbClr val="E7E6E6">
                    <a:lumMod val="25000"/>
                  </a:srgbClr>
                </a:solidFill>
                <a:ea typeface="Verdana" panose="020B0604030504040204" pitchFamily="34" charset="0"/>
                <a:cs typeface="Arial" panose="020B0604020202020204" pitchFamily="34" charset="0"/>
              </a:rPr>
              <a:t>d’un nouvel équilibre </a:t>
            </a:r>
            <a:r>
              <a:rPr lang="fr-FR" sz="1400" b="1" dirty="0">
                <a:solidFill>
                  <a:srgbClr val="E7E6E6">
                    <a:lumMod val="25000"/>
                  </a:srgbClr>
                </a:solidFill>
                <a:ea typeface="Verdana" panose="020B0604030504040204" pitchFamily="34" charset="0"/>
                <a:cs typeface="Arial" panose="020B0604020202020204" pitchFamily="34" charset="0"/>
              </a:rPr>
              <a:t>vie professionnelle et vie </a:t>
            </a:r>
            <a:r>
              <a:rPr lang="fr-FR" sz="1400" b="1" dirty="0" smtClean="0">
                <a:solidFill>
                  <a:srgbClr val="E7E6E6">
                    <a:lumMod val="25000"/>
                  </a:srgbClr>
                </a:solidFill>
                <a:ea typeface="Verdana" panose="020B0604030504040204" pitchFamily="34" charset="0"/>
                <a:cs typeface="Arial" panose="020B0604020202020204" pitchFamily="34" charset="0"/>
              </a:rPr>
              <a:t>privée n’envisage aucun retour en arrière </a:t>
            </a:r>
            <a:r>
              <a:rPr lang="fr-FR" sz="1400" dirty="0" smtClean="0">
                <a:solidFill>
                  <a:srgbClr val="E7E6E6">
                    <a:lumMod val="25000"/>
                  </a:srgbClr>
                </a:solidFill>
                <a:ea typeface="Verdana" panose="020B0604030504040204" pitchFamily="34" charset="0"/>
                <a:cs typeface="Arial" panose="020B0604020202020204" pitchFamily="34" charset="0"/>
              </a:rPr>
              <a:t>pour celles et ceux qui expérimentent</a:t>
            </a:r>
            <a:endParaRPr lang="fr-FR" sz="1400" dirty="0">
              <a:solidFill>
                <a:srgbClr val="E7E6E6">
                  <a:lumMod val="25000"/>
                </a:srgbClr>
              </a:solidFill>
              <a:ea typeface="Verdana" panose="020B0604030504040204" pitchFamily="34" charset="0"/>
              <a:cs typeface="Arial" panose="020B0604020202020204" pitchFamily="34" charset="0"/>
            </a:endParaRPr>
          </a:p>
          <a:p>
            <a:pPr marL="0" lvl="0" indent="0" algn="just">
              <a:lnSpc>
                <a:spcPct val="120000"/>
              </a:lnSpc>
              <a:buNone/>
              <a:defRPr/>
            </a:pPr>
            <a:r>
              <a:rPr lang="fr-FR" sz="1400" dirty="0" smtClean="0">
                <a:solidFill>
                  <a:srgbClr val="E7E6E6">
                    <a:lumMod val="25000"/>
                  </a:srgbClr>
                </a:solidFill>
                <a:ea typeface="Verdana" panose="020B0604030504040204" pitchFamily="34" charset="0"/>
                <a:sym typeface="Wingdings" panose="05000000000000000000" pitchFamily="2" charset="2"/>
              </a:rPr>
              <a:t>	 Si </a:t>
            </a:r>
            <a:r>
              <a:rPr lang="fr-FR" sz="1400" dirty="0">
                <a:solidFill>
                  <a:srgbClr val="E7E6E6">
                    <a:lumMod val="25000"/>
                  </a:srgbClr>
                </a:solidFill>
                <a:ea typeface="Verdana" panose="020B0604030504040204" pitchFamily="34" charset="0"/>
                <a:sym typeface="Wingdings" panose="05000000000000000000" pitchFamily="2" charset="2"/>
              </a:rPr>
              <a:t>l</a:t>
            </a:r>
            <a:r>
              <a:rPr lang="fr-FR" sz="1400" dirty="0" smtClean="0">
                <a:solidFill>
                  <a:srgbClr val="E7E6E6">
                    <a:lumMod val="25000"/>
                  </a:srgbClr>
                </a:solidFill>
                <a:ea typeface="Verdana" panose="020B0604030504040204" pitchFamily="34" charset="0"/>
              </a:rPr>
              <a:t>a semaine en 4 jours est expérimentée par des </a:t>
            </a:r>
            <a:r>
              <a:rPr lang="fr-FR" sz="1400" b="1" dirty="0" smtClean="0">
                <a:solidFill>
                  <a:srgbClr val="E7E6E6">
                    <a:lumMod val="25000"/>
                  </a:srgbClr>
                </a:solidFill>
                <a:ea typeface="Verdana" panose="020B0604030504040204" pitchFamily="34" charset="0"/>
              </a:rPr>
              <a:t>agent.es aux métiers variés</a:t>
            </a:r>
            <a:r>
              <a:rPr lang="fr-FR" sz="1400" dirty="0" smtClean="0">
                <a:solidFill>
                  <a:srgbClr val="E7E6E6">
                    <a:lumMod val="25000"/>
                  </a:srgbClr>
                </a:solidFill>
                <a:ea typeface="Verdana" panose="020B0604030504040204" pitchFamily="34" charset="0"/>
              </a:rPr>
              <a:t>, la </a:t>
            </a:r>
            <a:r>
              <a:rPr lang="fr-FR" sz="1400" b="1" dirty="0" smtClean="0">
                <a:solidFill>
                  <a:srgbClr val="E7E6E6">
                    <a:lumMod val="25000"/>
                  </a:srgbClr>
                </a:solidFill>
                <a:ea typeface="Verdana" panose="020B0604030504040204" pitchFamily="34" charset="0"/>
              </a:rPr>
              <a:t>filière administrative </a:t>
            </a:r>
            <a:r>
              <a:rPr lang="fr-FR" sz="1400" dirty="0" smtClean="0">
                <a:solidFill>
                  <a:srgbClr val="E7E6E6">
                    <a:lumMod val="25000"/>
                  </a:srgbClr>
                </a:solidFill>
                <a:ea typeface="Verdana" panose="020B0604030504040204" pitchFamily="34" charset="0"/>
              </a:rPr>
              <a:t>reste </a:t>
            </a:r>
            <a:r>
              <a:rPr lang="fr-FR" sz="1400" b="1" dirty="0" smtClean="0">
                <a:solidFill>
                  <a:srgbClr val="E7E6E6">
                    <a:lumMod val="25000"/>
                  </a:srgbClr>
                </a:solidFill>
                <a:ea typeface="Verdana" panose="020B0604030504040204" pitchFamily="34" charset="0"/>
              </a:rPr>
              <a:t>prédominante, et les postes d’accueil de public demeurent minoritaires. </a:t>
            </a:r>
          </a:p>
          <a:p>
            <a:pPr marL="0" indent="0" algn="just">
              <a:lnSpc>
                <a:spcPct val="120000"/>
              </a:lnSpc>
              <a:buNone/>
              <a:defRPr/>
            </a:pPr>
            <a:r>
              <a:rPr lang="fr-FR" sz="1600" b="1" dirty="0" smtClean="0">
                <a:solidFill>
                  <a:schemeClr val="accent6">
                    <a:lumMod val="50000"/>
                  </a:schemeClr>
                </a:solidFill>
                <a:ea typeface="Verdana" panose="020B0604030504040204" pitchFamily="34" charset="0"/>
              </a:rPr>
              <a:t>	</a:t>
            </a:r>
            <a:r>
              <a:rPr lang="fr-FR" sz="1400" b="1" dirty="0" smtClean="0">
                <a:solidFill>
                  <a:schemeClr val="accent6">
                    <a:lumMod val="50000"/>
                  </a:schemeClr>
                </a:solidFill>
                <a:ea typeface="Verdana" panose="020B0604030504040204" pitchFamily="34" charset="0"/>
              </a:rPr>
              <a:t>Une mention importante </a:t>
            </a:r>
            <a:r>
              <a:rPr lang="fr-FR" sz="1400" dirty="0" smtClean="0">
                <a:solidFill>
                  <a:schemeClr val="accent6">
                    <a:lumMod val="50000"/>
                  </a:schemeClr>
                </a:solidFill>
                <a:ea typeface="Verdana" panose="020B0604030504040204" pitchFamily="34" charset="0"/>
              </a:rPr>
              <a:t>: la </a:t>
            </a:r>
            <a:r>
              <a:rPr lang="fr-FR" sz="1400" dirty="0">
                <a:solidFill>
                  <a:schemeClr val="accent6">
                    <a:lumMod val="50000"/>
                  </a:schemeClr>
                </a:solidFill>
                <a:ea typeface="Verdana" panose="020B0604030504040204" pitchFamily="34" charset="0"/>
              </a:rPr>
              <a:t>m</a:t>
            </a:r>
            <a:r>
              <a:rPr lang="fr-FR" sz="1400" dirty="0" smtClean="0">
                <a:solidFill>
                  <a:schemeClr val="accent6">
                    <a:lumMod val="50000"/>
                  </a:schemeClr>
                </a:solidFill>
                <a:ea typeface="Verdana" panose="020B0604030504040204" pitchFamily="34" charset="0"/>
              </a:rPr>
              <a:t>édecine </a:t>
            </a:r>
            <a:r>
              <a:rPr lang="fr-FR" sz="1400" dirty="0">
                <a:solidFill>
                  <a:schemeClr val="accent6">
                    <a:lumMod val="50000"/>
                  </a:schemeClr>
                </a:solidFill>
                <a:ea typeface="Verdana" panose="020B0604030504040204" pitchFamily="34" charset="0"/>
              </a:rPr>
              <a:t>du travail </a:t>
            </a:r>
            <a:r>
              <a:rPr lang="fr-FR" sz="1400" dirty="0" smtClean="0">
                <a:solidFill>
                  <a:schemeClr val="accent6">
                    <a:lumMod val="50000"/>
                  </a:schemeClr>
                </a:solidFill>
                <a:ea typeface="Verdana" panose="020B0604030504040204" pitchFamily="34" charset="0"/>
              </a:rPr>
              <a:t>a enregistré des </a:t>
            </a:r>
            <a:r>
              <a:rPr lang="fr-FR" sz="1400" dirty="0">
                <a:solidFill>
                  <a:schemeClr val="accent6">
                    <a:lumMod val="50000"/>
                  </a:schemeClr>
                </a:solidFill>
                <a:ea typeface="Verdana" panose="020B0604030504040204" pitchFamily="34" charset="0"/>
              </a:rPr>
              <a:t>retours positifs </a:t>
            </a:r>
            <a:r>
              <a:rPr lang="fr-FR" sz="1400" dirty="0" smtClean="0">
                <a:solidFill>
                  <a:schemeClr val="accent6">
                    <a:lumMod val="50000"/>
                  </a:schemeClr>
                </a:solidFill>
                <a:ea typeface="Verdana" panose="020B0604030504040204" pitchFamily="34" charset="0"/>
              </a:rPr>
              <a:t>avec </a:t>
            </a:r>
            <a:r>
              <a:rPr lang="fr-FR" sz="1400" dirty="0">
                <a:solidFill>
                  <a:schemeClr val="accent6">
                    <a:lumMod val="50000"/>
                  </a:schemeClr>
                </a:solidFill>
                <a:ea typeface="Verdana" panose="020B0604030504040204" pitchFamily="34" charset="0"/>
              </a:rPr>
              <a:t>des </a:t>
            </a:r>
            <a:r>
              <a:rPr lang="fr-FR" sz="1400" dirty="0" smtClean="0">
                <a:solidFill>
                  <a:schemeClr val="accent6">
                    <a:lumMod val="50000"/>
                  </a:schemeClr>
                </a:solidFill>
                <a:ea typeface="Verdana" panose="020B0604030504040204" pitchFamily="34" charset="0"/>
              </a:rPr>
              <a:t>agents témoignant de </a:t>
            </a:r>
            <a:r>
              <a:rPr lang="fr-FR" sz="1400" dirty="0">
                <a:solidFill>
                  <a:schemeClr val="accent6">
                    <a:lumMod val="50000"/>
                  </a:schemeClr>
                </a:solidFill>
                <a:ea typeface="Verdana" panose="020B0604030504040204" pitchFamily="34" charset="0"/>
              </a:rPr>
              <a:t>grandes </a:t>
            </a:r>
            <a:r>
              <a:rPr lang="fr-FR" sz="1400" dirty="0" smtClean="0">
                <a:solidFill>
                  <a:schemeClr val="accent6">
                    <a:lumMod val="50000"/>
                  </a:schemeClr>
                </a:solidFill>
                <a:ea typeface="Verdana" panose="020B0604030504040204" pitchFamily="34" charset="0"/>
              </a:rPr>
              <a:t>amplitudes horaires.</a:t>
            </a:r>
          </a:p>
          <a:p>
            <a:pPr marL="0" indent="0" algn="just">
              <a:lnSpc>
                <a:spcPct val="120000"/>
              </a:lnSpc>
              <a:buNone/>
              <a:defRPr/>
            </a:pPr>
            <a:endParaRPr lang="fr-FR" sz="1400" b="1" i="1" dirty="0" smtClean="0">
              <a:solidFill>
                <a:schemeClr val="accent6">
                  <a:lumMod val="50000"/>
                </a:schemeClr>
              </a:solidFill>
              <a:ea typeface="Verdana" panose="020B0604030504040204" pitchFamily="34" charset="0"/>
            </a:endParaRPr>
          </a:p>
          <a:p>
            <a:pPr lvl="1" algn="just">
              <a:buFont typeface="Wingdings" panose="05000000000000000000" pitchFamily="2" charset="2"/>
              <a:buChar char="m"/>
            </a:pPr>
            <a:r>
              <a:rPr lang="fr-FR" sz="1600" b="1" dirty="0" smtClean="0">
                <a:solidFill>
                  <a:schemeClr val="accent6">
                    <a:lumMod val="75000"/>
                  </a:schemeClr>
                </a:solidFill>
              </a:rPr>
              <a:t> </a:t>
            </a:r>
            <a:r>
              <a:rPr lang="fr-FR" sz="1800" b="1" dirty="0" smtClean="0">
                <a:solidFill>
                  <a:schemeClr val="accent6">
                    <a:lumMod val="75000"/>
                  </a:schemeClr>
                </a:solidFill>
              </a:rPr>
              <a:t>Des managers prudents</a:t>
            </a:r>
          </a:p>
          <a:p>
            <a:pPr marL="457200" lvl="1" indent="0" algn="just">
              <a:buNone/>
            </a:pPr>
            <a:r>
              <a:rPr lang="fr-FR" sz="1600" dirty="0" smtClean="0">
                <a:solidFill>
                  <a:srgbClr val="E7E6E6">
                    <a:lumMod val="25000"/>
                  </a:srgbClr>
                </a:solidFill>
                <a:ea typeface="Verdana" panose="020B0604030504040204" pitchFamily="34" charset="0"/>
              </a:rPr>
              <a:t>	</a:t>
            </a:r>
            <a:r>
              <a:rPr lang="fr-FR" sz="1600" b="1" dirty="0" smtClean="0">
                <a:solidFill>
                  <a:srgbClr val="E7E6E6">
                    <a:lumMod val="25000"/>
                  </a:srgbClr>
                </a:solidFill>
                <a:ea typeface="Verdana" panose="020B0604030504040204" pitchFamily="34" charset="0"/>
              </a:rPr>
              <a:t>4 facteurs </a:t>
            </a:r>
            <a:r>
              <a:rPr lang="fr-FR" sz="1600" b="1" dirty="0">
                <a:solidFill>
                  <a:srgbClr val="E7E6E6">
                    <a:lumMod val="25000"/>
                  </a:srgbClr>
                </a:solidFill>
                <a:ea typeface="Verdana" panose="020B0604030504040204" pitchFamily="34" charset="0"/>
              </a:rPr>
              <a:t>principaux </a:t>
            </a:r>
            <a:r>
              <a:rPr lang="fr-FR" sz="1600" b="1" dirty="0" smtClean="0">
                <a:solidFill>
                  <a:srgbClr val="E7E6E6">
                    <a:lumMod val="25000"/>
                  </a:srgbClr>
                </a:solidFill>
                <a:ea typeface="Verdana" panose="020B0604030504040204" pitchFamily="34" charset="0"/>
              </a:rPr>
              <a:t> guident cette prudence </a:t>
            </a:r>
            <a:r>
              <a:rPr lang="fr-FR" sz="1600" dirty="0" smtClean="0">
                <a:solidFill>
                  <a:srgbClr val="E7E6E6">
                    <a:lumMod val="25000"/>
                  </a:srgbClr>
                </a:solidFill>
                <a:ea typeface="Verdana" panose="020B0604030504040204" pitchFamily="34" charset="0"/>
              </a:rPr>
              <a:t>:</a:t>
            </a:r>
            <a:endParaRPr lang="fr-FR" sz="1600" dirty="0">
              <a:solidFill>
                <a:srgbClr val="E7E6E6">
                  <a:lumMod val="25000"/>
                </a:srgbClr>
              </a:solidFill>
              <a:ea typeface="Verdana" panose="020B0604030504040204" pitchFamily="34" charset="0"/>
            </a:endParaRPr>
          </a:p>
          <a:p>
            <a:pPr marL="0" indent="0" algn="just">
              <a:lnSpc>
                <a:spcPct val="120000"/>
              </a:lnSpc>
              <a:buNone/>
              <a:defRPr/>
            </a:pPr>
            <a:r>
              <a:rPr lang="fr-FR" sz="1600" dirty="0" smtClean="0">
                <a:solidFill>
                  <a:srgbClr val="E7E6E6">
                    <a:lumMod val="25000"/>
                  </a:srgbClr>
                </a:solidFill>
                <a:ea typeface="Verdana" panose="020B0604030504040204" pitchFamily="34" charset="0"/>
                <a:sym typeface="Wingdings" panose="05000000000000000000" pitchFamily="2" charset="2"/>
              </a:rPr>
              <a:t>	</a:t>
            </a:r>
            <a:r>
              <a:rPr lang="fr-FR" sz="1400" dirty="0" smtClean="0">
                <a:solidFill>
                  <a:srgbClr val="E7E6E6">
                    <a:lumMod val="25000"/>
                  </a:srgbClr>
                </a:solidFill>
                <a:ea typeface="Verdana" panose="020B0604030504040204" pitchFamily="34" charset="0"/>
                <a:sym typeface="Wingdings" panose="05000000000000000000" pitchFamily="2" charset="2"/>
              </a:rPr>
              <a:t> </a:t>
            </a:r>
            <a:r>
              <a:rPr lang="fr-FR" sz="1400" dirty="0" smtClean="0">
                <a:solidFill>
                  <a:srgbClr val="E7E6E6">
                    <a:lumMod val="25000"/>
                  </a:srgbClr>
                </a:solidFill>
                <a:ea typeface="Verdana" panose="020B0604030504040204" pitchFamily="34" charset="0"/>
              </a:rPr>
              <a:t>Difficulté à </a:t>
            </a:r>
            <a:r>
              <a:rPr lang="fr-FR" sz="1400" b="1" dirty="0" smtClean="0">
                <a:solidFill>
                  <a:srgbClr val="E7E6E6">
                    <a:lumMod val="25000"/>
                  </a:srgbClr>
                </a:solidFill>
                <a:ea typeface="Verdana" panose="020B0604030504040204" pitchFamily="34" charset="0"/>
              </a:rPr>
              <a:t>conjuguer l’ensemble </a:t>
            </a:r>
            <a:r>
              <a:rPr lang="fr-FR" sz="1400" b="1" dirty="0">
                <a:solidFill>
                  <a:srgbClr val="E7E6E6">
                    <a:lumMod val="25000"/>
                  </a:srgbClr>
                </a:solidFill>
                <a:ea typeface="Verdana" panose="020B0604030504040204" pitchFamily="34" charset="0"/>
              </a:rPr>
              <a:t>des </a:t>
            </a:r>
            <a:r>
              <a:rPr lang="fr-FR" sz="1400" b="1" dirty="0" smtClean="0">
                <a:solidFill>
                  <a:srgbClr val="E7E6E6">
                    <a:lumMod val="25000"/>
                  </a:srgbClr>
                </a:solidFill>
                <a:ea typeface="Verdana" panose="020B0604030504040204" pitchFamily="34" charset="0"/>
              </a:rPr>
              <a:t>temps </a:t>
            </a:r>
            <a:r>
              <a:rPr lang="fr-FR" sz="1400" b="1" dirty="0">
                <a:solidFill>
                  <a:srgbClr val="E7E6E6">
                    <a:lumMod val="25000"/>
                  </a:srgbClr>
                </a:solidFill>
                <a:ea typeface="Verdana" panose="020B0604030504040204" pitchFamily="34" charset="0"/>
              </a:rPr>
              <a:t>de </a:t>
            </a:r>
            <a:r>
              <a:rPr lang="fr-FR" sz="1400" b="1" dirty="0" smtClean="0">
                <a:solidFill>
                  <a:srgbClr val="E7E6E6">
                    <a:lumMod val="25000"/>
                  </a:srgbClr>
                </a:solidFill>
                <a:ea typeface="Verdana" panose="020B0604030504040204" pitchFamily="34" charset="0"/>
              </a:rPr>
              <a:t>travail </a:t>
            </a:r>
            <a:r>
              <a:rPr lang="fr-FR" sz="1400" dirty="0">
                <a:solidFill>
                  <a:srgbClr val="E7E6E6">
                    <a:lumMod val="25000"/>
                  </a:srgbClr>
                </a:solidFill>
                <a:ea typeface="Verdana" panose="020B0604030504040204" pitchFamily="34" charset="0"/>
              </a:rPr>
              <a:t>au sein </a:t>
            </a:r>
            <a:r>
              <a:rPr lang="fr-FR" sz="1400" dirty="0" smtClean="0">
                <a:solidFill>
                  <a:srgbClr val="E7E6E6">
                    <a:lumMod val="25000"/>
                  </a:srgbClr>
                </a:solidFill>
                <a:ea typeface="Verdana" panose="020B0604030504040204" pitchFamily="34" charset="0"/>
              </a:rPr>
              <a:t>d’un collectif</a:t>
            </a:r>
          </a:p>
          <a:p>
            <a:pPr marL="0" indent="0" algn="just">
              <a:lnSpc>
                <a:spcPct val="120000"/>
              </a:lnSpc>
              <a:buNone/>
              <a:defRPr/>
            </a:pPr>
            <a:r>
              <a:rPr lang="fr-FR" sz="1400" dirty="0" smtClean="0">
                <a:solidFill>
                  <a:srgbClr val="E7E6E6">
                    <a:lumMod val="25000"/>
                  </a:srgbClr>
                </a:solidFill>
                <a:ea typeface="Verdana" panose="020B0604030504040204" pitchFamily="34" charset="0"/>
                <a:sym typeface="Wingdings" panose="05000000000000000000" pitchFamily="2" charset="2"/>
              </a:rPr>
              <a:t>	 Accord de</a:t>
            </a:r>
            <a:r>
              <a:rPr lang="fr-FR" sz="1400" dirty="0" smtClean="0">
                <a:solidFill>
                  <a:srgbClr val="E7E6E6">
                    <a:lumMod val="25000"/>
                  </a:srgbClr>
                </a:solidFill>
                <a:ea typeface="Verdana" panose="020B0604030504040204" pitchFamily="34" charset="0"/>
              </a:rPr>
              <a:t> </a:t>
            </a:r>
            <a:r>
              <a:rPr lang="fr-FR" sz="1400" dirty="0">
                <a:solidFill>
                  <a:srgbClr val="E7E6E6">
                    <a:lumMod val="25000"/>
                  </a:srgbClr>
                </a:solidFill>
                <a:ea typeface="Verdana" panose="020B0604030504040204" pitchFamily="34" charset="0"/>
              </a:rPr>
              <a:t>la S4 </a:t>
            </a:r>
            <a:r>
              <a:rPr lang="fr-FR" sz="1400" dirty="0" smtClean="0">
                <a:solidFill>
                  <a:srgbClr val="E7E6E6">
                    <a:lumMod val="25000"/>
                  </a:srgbClr>
                </a:solidFill>
                <a:ea typeface="Verdana" panose="020B0604030504040204" pitchFamily="34" charset="0"/>
              </a:rPr>
              <a:t>à leurs </a:t>
            </a:r>
            <a:r>
              <a:rPr lang="fr-FR" sz="1400" b="1" dirty="0" smtClean="0">
                <a:solidFill>
                  <a:srgbClr val="E7E6E6">
                    <a:lumMod val="25000"/>
                  </a:srgbClr>
                </a:solidFill>
                <a:ea typeface="Verdana" panose="020B0604030504040204" pitchFamily="34" charset="0"/>
              </a:rPr>
              <a:t>collaborateurs en qui ils ont pleinement confiance, </a:t>
            </a:r>
            <a:r>
              <a:rPr lang="fr-FR" sz="1400" dirty="0" smtClean="0">
                <a:solidFill>
                  <a:srgbClr val="E7E6E6">
                    <a:lumMod val="25000"/>
                  </a:srgbClr>
                </a:solidFill>
                <a:ea typeface="Verdana" panose="020B0604030504040204" pitchFamily="34" charset="0"/>
              </a:rPr>
              <a:t>en raison de leur autonomie, de leur rigueur et de leur capacité de travail et de résistance à la fatigue sur une 	longue journée</a:t>
            </a:r>
          </a:p>
          <a:p>
            <a:pPr marL="0" indent="0" algn="just">
              <a:lnSpc>
                <a:spcPct val="120000"/>
              </a:lnSpc>
              <a:buNone/>
              <a:defRPr/>
            </a:pPr>
            <a:r>
              <a:rPr lang="fr-FR" sz="1400" dirty="0">
                <a:solidFill>
                  <a:srgbClr val="E7E6E6">
                    <a:lumMod val="25000"/>
                  </a:srgbClr>
                </a:solidFill>
                <a:ea typeface="Verdana" panose="020B0604030504040204" pitchFamily="34" charset="0"/>
              </a:rPr>
              <a:t>	</a:t>
            </a:r>
            <a:r>
              <a:rPr lang="fr-FR" sz="1400" dirty="0" smtClean="0">
                <a:solidFill>
                  <a:srgbClr val="E7E6E6">
                    <a:lumMod val="25000"/>
                  </a:srgbClr>
                </a:solidFill>
                <a:ea typeface="Verdana" panose="020B0604030504040204" pitchFamily="34" charset="0"/>
                <a:sym typeface="Wingdings" panose="05000000000000000000" pitchFamily="2" charset="2"/>
              </a:rPr>
              <a:t> Si une demande forte pour la semaine de 4S, difficulté à assurer </a:t>
            </a:r>
            <a:r>
              <a:rPr lang="fr-FR" sz="1400" b="1" dirty="0" smtClean="0">
                <a:solidFill>
                  <a:srgbClr val="E7E6E6">
                    <a:lumMod val="25000"/>
                  </a:srgbClr>
                </a:solidFill>
                <a:ea typeface="Verdana" panose="020B0604030504040204" pitchFamily="34" charset="0"/>
                <a:sym typeface="Wingdings" panose="05000000000000000000" pitchFamily="2" charset="2"/>
              </a:rPr>
              <a:t>la continuité du service public.</a:t>
            </a:r>
            <a:endParaRPr lang="fr-FR" sz="1400" b="1" dirty="0" smtClean="0">
              <a:solidFill>
                <a:srgbClr val="E7E6E6">
                  <a:lumMod val="25000"/>
                </a:srgbClr>
              </a:solidFill>
              <a:ea typeface="Verdana" panose="020B0604030504040204" pitchFamily="34" charset="0"/>
            </a:endParaRPr>
          </a:p>
          <a:p>
            <a:pPr marL="0" indent="0" algn="just">
              <a:lnSpc>
                <a:spcPct val="120000"/>
              </a:lnSpc>
              <a:buNone/>
              <a:defRPr/>
            </a:pPr>
            <a:r>
              <a:rPr lang="fr-FR" sz="1400" dirty="0" smtClean="0">
                <a:solidFill>
                  <a:srgbClr val="E7E6E6">
                    <a:lumMod val="25000"/>
                  </a:srgbClr>
                </a:solidFill>
                <a:ea typeface="Verdana" panose="020B0604030504040204" pitchFamily="34" charset="0"/>
                <a:sym typeface="Wingdings" panose="05000000000000000000" pitchFamily="2" charset="2"/>
              </a:rPr>
              <a:t>	 </a:t>
            </a:r>
            <a:r>
              <a:rPr lang="fr-FR" sz="1400" b="1" dirty="0">
                <a:solidFill>
                  <a:srgbClr val="E7E6E6">
                    <a:lumMod val="25000"/>
                  </a:srgbClr>
                </a:solidFill>
                <a:ea typeface="Verdana" panose="020B0604030504040204" pitchFamily="34" charset="0"/>
                <a:sym typeface="Wingdings" panose="05000000000000000000" pitchFamily="2" charset="2"/>
              </a:rPr>
              <a:t>I</a:t>
            </a:r>
            <a:r>
              <a:rPr lang="fr-FR" sz="1400" b="1" dirty="0" smtClean="0">
                <a:solidFill>
                  <a:srgbClr val="E7E6E6">
                    <a:lumMod val="25000"/>
                  </a:srgbClr>
                </a:solidFill>
                <a:ea typeface="Verdana" panose="020B0604030504040204" pitchFamily="34" charset="0"/>
                <a:sym typeface="Wingdings" panose="05000000000000000000" pitchFamily="2" charset="2"/>
              </a:rPr>
              <a:t>négalité </a:t>
            </a:r>
            <a:r>
              <a:rPr lang="fr-FR" sz="1400" b="1" dirty="0" smtClean="0">
                <a:solidFill>
                  <a:srgbClr val="E7E6E6">
                    <a:lumMod val="25000"/>
                  </a:srgbClr>
                </a:solidFill>
                <a:ea typeface="Verdana" panose="020B0604030504040204" pitchFamily="34" charset="0"/>
                <a:sym typeface="Wingdings" panose="05000000000000000000" pitchFamily="2" charset="2"/>
              </a:rPr>
              <a:t>croissante entre métiers</a:t>
            </a:r>
            <a:r>
              <a:rPr lang="fr-FR" sz="1400" dirty="0" smtClean="0">
                <a:solidFill>
                  <a:srgbClr val="E7E6E6">
                    <a:lumMod val="25000"/>
                  </a:srgbClr>
                </a:solidFill>
                <a:ea typeface="Verdana" panose="020B0604030504040204" pitchFamily="34" charset="0"/>
                <a:sym typeface="Wingdings" panose="05000000000000000000" pitchFamily="2" charset="2"/>
              </a:rPr>
              <a:t>, entre celles et ceux  qui sont sur le terrain, qui accueillent du public, et les métiers plus administratifs</a:t>
            </a:r>
            <a:r>
              <a:rPr lang="fr-FR" sz="1600" dirty="0" smtClean="0">
                <a:solidFill>
                  <a:schemeClr val="accent6">
                    <a:lumMod val="50000"/>
                  </a:schemeClr>
                </a:solidFill>
                <a:ea typeface="Verdana" panose="020B0604030504040204" pitchFamily="34" charset="0"/>
              </a:rPr>
              <a:t>.</a:t>
            </a:r>
          </a:p>
          <a:p>
            <a:pPr marL="0" indent="0" algn="just">
              <a:lnSpc>
                <a:spcPct val="120000"/>
              </a:lnSpc>
              <a:buNone/>
              <a:defRPr/>
            </a:pPr>
            <a:endParaRPr lang="fr-FR" sz="1300" dirty="0">
              <a:solidFill>
                <a:srgbClr val="E7E6E6">
                  <a:lumMod val="25000"/>
                </a:srgbClr>
              </a:solidFill>
              <a:ea typeface="Verdana" panose="020B0604030504040204" pitchFamily="34" charset="0"/>
            </a:endParaRPr>
          </a:p>
          <a:p>
            <a:endParaRPr lang="fr-FR" sz="1300" dirty="0"/>
          </a:p>
        </p:txBody>
      </p:sp>
      <p:sp>
        <p:nvSpPr>
          <p:cNvPr id="4" name="Espace réservé du numéro de diapositive 3"/>
          <p:cNvSpPr>
            <a:spLocks noGrp="1"/>
          </p:cNvSpPr>
          <p:nvPr>
            <p:ph type="sldNum" sz="quarter" idx="12"/>
          </p:nvPr>
        </p:nvSpPr>
        <p:spPr/>
        <p:txBody>
          <a:bodyPr/>
          <a:lstStyle/>
          <a:p>
            <a:fld id="{59D9009D-D39C-4A7D-ACB2-694F0C7933FD}" type="slidenum">
              <a:rPr lang="fr-FR" smtClean="0"/>
              <a:t>12</a:t>
            </a:fld>
            <a:endParaRPr lang="fr-FR"/>
          </a:p>
        </p:txBody>
      </p:sp>
    </p:spTree>
    <p:extLst>
      <p:ext uri="{BB962C8B-B14F-4D97-AF65-F5344CB8AC3E}">
        <p14:creationId xmlns:p14="http://schemas.microsoft.com/office/powerpoint/2010/main" val="2879589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DDDEB"/>
        </a:solidFill>
        <a:ln w="19050">
          <a:solidFill>
            <a:schemeClr val="bg2">
              <a:lumMod val="25000"/>
            </a:schemeClr>
          </a:solidFill>
        </a:ln>
      </a:spPr>
      <a:bodyPr rtlCol="0" anchor="ctr"/>
      <a:lstStyle>
        <a:defPPr marL="0" marR="0" indent="0" algn="ctr" defTabSz="914400" rtl="0" eaLnBrk="1" fontAlgn="auto" latinLnBrk="0" hangingPunct="1">
          <a:lnSpc>
            <a:spcPct val="100000"/>
          </a:lnSpc>
          <a:spcBef>
            <a:spcPts val="0"/>
          </a:spcBef>
          <a:spcAft>
            <a:spcPts val="0"/>
          </a:spcAft>
          <a:buClrTx/>
          <a:buSzTx/>
          <a:buFontTx/>
          <a:buNone/>
          <a:tabLst/>
          <a:defRPr kumimoji="0" sz="1200" b="1" i="0" u="none" strike="noStrike" kern="1200" cap="none" spc="0" normalizeH="0" baseline="0" noProof="0" dirty="0" smtClean="0">
            <a:ln>
              <a:noFill/>
            </a:ln>
            <a:solidFill>
              <a:srgbClr val="E7E6E6">
                <a:lumMod val="25000"/>
              </a:srgbClr>
            </a:solidFill>
            <a:effectLst/>
            <a:uLnTx/>
            <a:uFillTx/>
            <a:latin typeface="Calibri" panose="020F0502020204030204"/>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nception personnalisé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57188" marR="0" indent="-357188" algn="l" defTabSz="914400" rtl="0" eaLnBrk="1" fontAlgn="base" latinLnBrk="0" hangingPunct="1">
          <a:lnSpc>
            <a:spcPct val="100000"/>
          </a:lnSpc>
          <a:spcBef>
            <a:spcPct val="0"/>
          </a:spcBef>
          <a:spcAft>
            <a:spcPct val="0"/>
          </a:spcAft>
          <a:buClrTx/>
          <a:buSzTx/>
          <a:buFontTx/>
          <a:buNone/>
          <a:tabLst/>
          <a:defRPr kumimoji="0" lang="fr-FR" altLang="fr-FR" sz="3600" b="1" i="0" u="none" strike="noStrike" cap="none" normalizeH="0" baseline="30000" smtClean="0">
            <a:ln>
              <a:noFill/>
            </a:ln>
            <a:solidFill>
              <a:schemeClr val="bg1"/>
            </a:solidFill>
            <a:effectLst/>
            <a:latin typeface="Lucida Sans" panose="020B0602030504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57188" marR="0" indent="-357188" algn="l" defTabSz="914400" rtl="0" eaLnBrk="1" fontAlgn="base" latinLnBrk="0" hangingPunct="1">
          <a:lnSpc>
            <a:spcPct val="100000"/>
          </a:lnSpc>
          <a:spcBef>
            <a:spcPct val="0"/>
          </a:spcBef>
          <a:spcAft>
            <a:spcPct val="0"/>
          </a:spcAft>
          <a:buClrTx/>
          <a:buSzTx/>
          <a:buFontTx/>
          <a:buNone/>
          <a:tabLst/>
          <a:defRPr kumimoji="0" lang="fr-FR" altLang="fr-FR" sz="3600" b="1" i="0" u="none" strike="noStrike" cap="none" normalizeH="0" baseline="30000" smtClean="0">
            <a:ln>
              <a:noFill/>
            </a:ln>
            <a:solidFill>
              <a:schemeClr val="bg1"/>
            </a:solidFill>
            <a:effectLst/>
            <a:latin typeface="Lucida Sans" panose="020B0602030504020204" pitchFamily="34" charset="0"/>
          </a:defRPr>
        </a:defPPr>
      </a:lstStyle>
    </a:lnDef>
    <a:txDef>
      <a:spPr>
        <a:noFill/>
      </a:spPr>
      <a:bodyPr anchor="ctr"/>
      <a:lstStyle>
        <a:defPPr>
          <a:lnSpc>
            <a:spcPct val="80000"/>
          </a:lnSpc>
          <a:defRPr sz="1000" dirty="0" smtClean="0">
            <a:latin typeface="Calibri" pitchFamily="34" charset="0"/>
            <a:ea typeface="ＭＳ Ｐゴシック"/>
            <a:cs typeface="Arial" charset="0"/>
          </a:defRPr>
        </a:defPPr>
      </a:lstStyle>
    </a:txDef>
  </a:objectDefaults>
  <a:extraClrSchemeLst>
    <a:extraClrScheme>
      <a:clrScheme name="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odèle masque Cgepp [Lecture seule] [Mode de compatibilité]" id="{03879643-4707-40C7-AAD2-57AEB59397D2}" vid="{5F3F7FE1-8C0F-47F8-A1A8-6E489BC89319}"/>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6081</TotalTime>
  <Words>1352</Words>
  <Application>Microsoft Office PowerPoint</Application>
  <PresentationFormat>Grand écran</PresentationFormat>
  <Paragraphs>114</Paragraphs>
  <Slides>12</Slides>
  <Notes>0</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12</vt:i4>
      </vt:variant>
    </vt:vector>
  </HeadingPairs>
  <TitlesOfParts>
    <vt:vector size="22" baseType="lpstr">
      <vt:lpstr>Arial</vt:lpstr>
      <vt:lpstr>Arial Black</vt:lpstr>
      <vt:lpstr>Calibri</vt:lpstr>
      <vt:lpstr>Calibri Light</vt:lpstr>
      <vt:lpstr>Helvetica Light</vt:lpstr>
      <vt:lpstr>Times New Roman</vt:lpstr>
      <vt:lpstr>Verdana</vt:lpstr>
      <vt:lpstr>Wingdings</vt:lpstr>
      <vt:lpstr>Thème Office</vt:lpstr>
      <vt:lpstr>Conception personnalisée</vt:lpstr>
      <vt:lpstr>Présentation PowerPoint</vt:lpstr>
      <vt:lpstr>Les principes fondateurs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vector>
  </TitlesOfParts>
  <Company>Ville et Eurometropole de Strasbourg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HUCKEL Anne-Marie</dc:creator>
  <cp:lastModifiedBy>BING Anne-Laurence (Direction Admin. de la DAPIE)</cp:lastModifiedBy>
  <cp:revision>878</cp:revision>
  <cp:lastPrinted>2024-11-19T13:50:19Z</cp:lastPrinted>
  <dcterms:created xsi:type="dcterms:W3CDTF">2024-04-03T15:05:54Z</dcterms:created>
  <dcterms:modified xsi:type="dcterms:W3CDTF">2025-12-09T13:52:48Z</dcterms:modified>
</cp:coreProperties>
</file>